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sldIdLst>
    <p:sldId id="256" r:id="rId2"/>
    <p:sldId id="296" r:id="rId3"/>
    <p:sldId id="306" r:id="rId4"/>
    <p:sldId id="259" r:id="rId5"/>
    <p:sldId id="260" r:id="rId6"/>
    <p:sldId id="262" r:id="rId7"/>
    <p:sldId id="263" r:id="rId8"/>
    <p:sldId id="297" r:id="rId9"/>
    <p:sldId id="265" r:id="rId10"/>
    <p:sldId id="266" r:id="rId11"/>
    <p:sldId id="268" r:id="rId12"/>
    <p:sldId id="271" r:id="rId13"/>
    <p:sldId id="274" r:id="rId14"/>
    <p:sldId id="298" r:id="rId15"/>
    <p:sldId id="299" r:id="rId16"/>
    <p:sldId id="280" r:id="rId17"/>
    <p:sldId id="281" r:id="rId18"/>
    <p:sldId id="283" r:id="rId19"/>
    <p:sldId id="294" r:id="rId20"/>
    <p:sldId id="295" r:id="rId21"/>
    <p:sldId id="284" r:id="rId22"/>
    <p:sldId id="285" r:id="rId23"/>
    <p:sldId id="305" r:id="rId24"/>
    <p:sldId id="290" r:id="rId25"/>
    <p:sldId id="287" r:id="rId26"/>
    <p:sldId id="291" r:id="rId27"/>
    <p:sldId id="288" r:id="rId28"/>
    <p:sldId id="289" r:id="rId29"/>
    <p:sldId id="292" r:id="rId30"/>
    <p:sldId id="293" r:id="rId31"/>
    <p:sldId id="286" r:id="rId32"/>
    <p:sldId id="300" r:id="rId33"/>
    <p:sldId id="301" r:id="rId34"/>
    <p:sldId id="302" r:id="rId35"/>
    <p:sldId id="303" r:id="rId36"/>
    <p:sldId id="3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3" autoAdjust="0"/>
    <p:restoredTop sz="94660"/>
  </p:normalViewPr>
  <p:slideViewPr>
    <p:cSldViewPr snapToGrid="0">
      <p:cViewPr>
        <p:scale>
          <a:sx n="50" d="100"/>
          <a:sy n="50" d="100"/>
        </p:scale>
        <p:origin x="68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9EF28-C500-4189-BF68-7B99B6AECC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F439895-46BB-4176-BF9E-739B4C7C4C6A}">
      <dgm:prSet phldrT="[Text]"/>
      <dgm:spPr/>
      <dgm:t>
        <a:bodyPr/>
        <a:lstStyle/>
        <a:p>
          <a:r>
            <a:rPr lang="vi-VN" dirty="0"/>
            <a:t>CHẨN ĐOÁN – PHÂN ĐỘ - PHÂN TẦNG NGUY CƠ</a:t>
          </a:r>
          <a:endParaRPr lang="en-US" dirty="0"/>
        </a:p>
      </dgm:t>
    </dgm:pt>
    <dgm:pt modelId="{96D27E12-F31C-4A07-A392-B7E7156FB9F0}" type="parTrans" cxnId="{D0784E50-F965-4945-B7CF-8424D50A1D58}">
      <dgm:prSet/>
      <dgm:spPr/>
      <dgm:t>
        <a:bodyPr/>
        <a:lstStyle/>
        <a:p>
          <a:endParaRPr lang="en-US"/>
        </a:p>
      </dgm:t>
    </dgm:pt>
    <dgm:pt modelId="{DBB5EC2E-2C22-4213-8EA7-7332F5509EC2}" type="sibTrans" cxnId="{D0784E50-F965-4945-B7CF-8424D50A1D58}">
      <dgm:prSet/>
      <dgm:spPr/>
      <dgm:t>
        <a:bodyPr/>
        <a:lstStyle/>
        <a:p>
          <a:endParaRPr lang="en-US"/>
        </a:p>
      </dgm:t>
    </dgm:pt>
    <dgm:pt modelId="{72EB2C98-46D7-4532-AF9A-DD937114B038}">
      <dgm:prSet phldrT="[Text]"/>
      <dgm:spPr/>
      <dgm:t>
        <a:bodyPr/>
        <a:lstStyle/>
        <a:p>
          <a:r>
            <a:rPr lang="vi-VN" dirty="0"/>
            <a:t>NGƯỠNG ĐIỀU TRỊ - ĐÍCH ĐIỀU TRỊ </a:t>
          </a:r>
          <a:endParaRPr lang="en-US" dirty="0"/>
        </a:p>
      </dgm:t>
    </dgm:pt>
    <dgm:pt modelId="{B8741F71-93F6-4D9D-84BC-22CCF3F134A9}" type="parTrans" cxnId="{FBB89A1D-6FBC-4A23-ADA9-7DD6B0ABD225}">
      <dgm:prSet/>
      <dgm:spPr/>
      <dgm:t>
        <a:bodyPr/>
        <a:lstStyle/>
        <a:p>
          <a:endParaRPr lang="en-US"/>
        </a:p>
      </dgm:t>
    </dgm:pt>
    <dgm:pt modelId="{84A29E64-E5D6-4CFE-9150-D2B22474C4CA}" type="sibTrans" cxnId="{FBB89A1D-6FBC-4A23-ADA9-7DD6B0ABD225}">
      <dgm:prSet/>
      <dgm:spPr/>
      <dgm:t>
        <a:bodyPr/>
        <a:lstStyle/>
        <a:p>
          <a:endParaRPr lang="en-US"/>
        </a:p>
      </dgm:t>
    </dgm:pt>
    <dgm:pt modelId="{38F074C2-B5BC-4C56-BF79-81E08828967B}">
      <dgm:prSet phldrT="[Text]"/>
      <dgm:spPr>
        <a:solidFill>
          <a:schemeClr val="accent1">
            <a:hueOff val="0"/>
            <a:satOff val="0"/>
            <a:lumOff val="0"/>
          </a:schemeClr>
        </a:solidFill>
      </dgm:spPr>
      <dgm:t>
        <a:bodyPr/>
        <a:lstStyle/>
        <a:p>
          <a:r>
            <a:rPr lang="vi-VN" dirty="0"/>
            <a:t>MỘT SỐ TRƯỜNG HỢP ĐẶC BIỆT</a:t>
          </a:r>
          <a:endParaRPr lang="en-US" dirty="0"/>
        </a:p>
      </dgm:t>
    </dgm:pt>
    <dgm:pt modelId="{0B1026F1-65E7-465D-93F3-5AFE9CFAFFA2}" type="parTrans" cxnId="{9B0DF6F5-04F5-4387-918F-3FD33D7EEA9E}">
      <dgm:prSet/>
      <dgm:spPr/>
      <dgm:t>
        <a:bodyPr/>
        <a:lstStyle/>
        <a:p>
          <a:endParaRPr lang="en-US"/>
        </a:p>
      </dgm:t>
    </dgm:pt>
    <dgm:pt modelId="{2037BAF3-54E1-4D30-84AC-733BBFC08866}" type="sibTrans" cxnId="{9B0DF6F5-04F5-4387-918F-3FD33D7EEA9E}">
      <dgm:prSet/>
      <dgm:spPr/>
      <dgm:t>
        <a:bodyPr/>
        <a:lstStyle/>
        <a:p>
          <a:endParaRPr lang="en-US"/>
        </a:p>
      </dgm:t>
    </dgm:pt>
    <dgm:pt modelId="{0D3CB844-94E7-4CAC-8A81-E2C42E5E45FF}" type="pres">
      <dgm:prSet presAssocID="{9279EF28-C500-4189-BF68-7B99B6AECC7A}" presName="linear" presStyleCnt="0">
        <dgm:presLayoutVars>
          <dgm:dir/>
          <dgm:animLvl val="lvl"/>
          <dgm:resizeHandles val="exact"/>
        </dgm:presLayoutVars>
      </dgm:prSet>
      <dgm:spPr/>
    </dgm:pt>
    <dgm:pt modelId="{0C0CFA8A-606A-439A-90A6-A8B6DBD2A1B4}" type="pres">
      <dgm:prSet presAssocID="{4F439895-46BB-4176-BF9E-739B4C7C4C6A}" presName="parentLin" presStyleCnt="0"/>
      <dgm:spPr/>
    </dgm:pt>
    <dgm:pt modelId="{0500CA1F-5BE7-4E7E-92D3-0C05E6ED4F04}" type="pres">
      <dgm:prSet presAssocID="{4F439895-46BB-4176-BF9E-739B4C7C4C6A}" presName="parentLeftMargin" presStyleLbl="node1" presStyleIdx="0" presStyleCnt="3"/>
      <dgm:spPr/>
    </dgm:pt>
    <dgm:pt modelId="{3C164A9F-39BE-4911-8331-00A8D2DE9881}" type="pres">
      <dgm:prSet presAssocID="{4F439895-46BB-4176-BF9E-739B4C7C4C6A}" presName="parentText" presStyleLbl="node1" presStyleIdx="0" presStyleCnt="3" custScaleX="140718">
        <dgm:presLayoutVars>
          <dgm:chMax val="0"/>
          <dgm:bulletEnabled val="1"/>
        </dgm:presLayoutVars>
      </dgm:prSet>
      <dgm:spPr/>
    </dgm:pt>
    <dgm:pt modelId="{28C8F56E-B091-44BD-98D0-13194AD39AA9}" type="pres">
      <dgm:prSet presAssocID="{4F439895-46BB-4176-BF9E-739B4C7C4C6A}" presName="negativeSpace" presStyleCnt="0"/>
      <dgm:spPr/>
    </dgm:pt>
    <dgm:pt modelId="{4D6778EE-58E1-4B7E-8F67-68286C361383}" type="pres">
      <dgm:prSet presAssocID="{4F439895-46BB-4176-BF9E-739B4C7C4C6A}" presName="childText" presStyleLbl="conFgAcc1" presStyleIdx="0" presStyleCnt="3">
        <dgm:presLayoutVars>
          <dgm:bulletEnabled val="1"/>
        </dgm:presLayoutVars>
      </dgm:prSet>
      <dgm:spPr/>
    </dgm:pt>
    <dgm:pt modelId="{095ECB2A-CEB5-4E8E-A469-DD4577094EE8}" type="pres">
      <dgm:prSet presAssocID="{DBB5EC2E-2C22-4213-8EA7-7332F5509EC2}" presName="spaceBetweenRectangles" presStyleCnt="0"/>
      <dgm:spPr/>
    </dgm:pt>
    <dgm:pt modelId="{AD7B1B16-9EE2-4F28-BB44-0E9ACDF0B2C1}" type="pres">
      <dgm:prSet presAssocID="{72EB2C98-46D7-4532-AF9A-DD937114B038}" presName="parentLin" presStyleCnt="0"/>
      <dgm:spPr/>
    </dgm:pt>
    <dgm:pt modelId="{524631FC-3840-40C1-9308-3BAA10B02515}" type="pres">
      <dgm:prSet presAssocID="{72EB2C98-46D7-4532-AF9A-DD937114B038}" presName="parentLeftMargin" presStyleLbl="node1" presStyleIdx="0" presStyleCnt="3"/>
      <dgm:spPr/>
    </dgm:pt>
    <dgm:pt modelId="{A35875F2-5513-46B2-93E3-D37FF975D9B2}" type="pres">
      <dgm:prSet presAssocID="{72EB2C98-46D7-4532-AF9A-DD937114B038}" presName="parentText" presStyleLbl="node1" presStyleIdx="1" presStyleCnt="3">
        <dgm:presLayoutVars>
          <dgm:chMax val="0"/>
          <dgm:bulletEnabled val="1"/>
        </dgm:presLayoutVars>
      </dgm:prSet>
      <dgm:spPr/>
    </dgm:pt>
    <dgm:pt modelId="{E190A1B2-7B68-4532-B5F2-3057E1558CC4}" type="pres">
      <dgm:prSet presAssocID="{72EB2C98-46D7-4532-AF9A-DD937114B038}" presName="negativeSpace" presStyleCnt="0"/>
      <dgm:spPr/>
    </dgm:pt>
    <dgm:pt modelId="{9C2DF150-E97E-41BD-A086-DB1CE2E2E2FA}" type="pres">
      <dgm:prSet presAssocID="{72EB2C98-46D7-4532-AF9A-DD937114B038}" presName="childText" presStyleLbl="conFgAcc1" presStyleIdx="1" presStyleCnt="3">
        <dgm:presLayoutVars>
          <dgm:bulletEnabled val="1"/>
        </dgm:presLayoutVars>
      </dgm:prSet>
      <dgm:spPr/>
    </dgm:pt>
    <dgm:pt modelId="{7A48DABF-94A7-4855-896B-039AAEB27C58}" type="pres">
      <dgm:prSet presAssocID="{84A29E64-E5D6-4CFE-9150-D2B22474C4CA}" presName="spaceBetweenRectangles" presStyleCnt="0"/>
      <dgm:spPr/>
    </dgm:pt>
    <dgm:pt modelId="{6C8AD166-7F02-4B60-85FE-74B1821465D2}" type="pres">
      <dgm:prSet presAssocID="{38F074C2-B5BC-4C56-BF79-81E08828967B}" presName="parentLin" presStyleCnt="0"/>
      <dgm:spPr/>
    </dgm:pt>
    <dgm:pt modelId="{25D31912-ED88-48AE-B7A5-E188706644CE}" type="pres">
      <dgm:prSet presAssocID="{38F074C2-B5BC-4C56-BF79-81E08828967B}" presName="parentLeftMargin" presStyleLbl="node1" presStyleIdx="1" presStyleCnt="3"/>
      <dgm:spPr/>
    </dgm:pt>
    <dgm:pt modelId="{A6EE5E59-D368-4AAB-B878-366E59AC11F0}" type="pres">
      <dgm:prSet presAssocID="{38F074C2-B5BC-4C56-BF79-81E08828967B}" presName="parentText" presStyleLbl="node1" presStyleIdx="2" presStyleCnt="3">
        <dgm:presLayoutVars>
          <dgm:chMax val="0"/>
          <dgm:bulletEnabled val="1"/>
        </dgm:presLayoutVars>
      </dgm:prSet>
      <dgm:spPr/>
    </dgm:pt>
    <dgm:pt modelId="{D74CEACB-5D19-48AD-A6F8-787426F74E7E}" type="pres">
      <dgm:prSet presAssocID="{38F074C2-B5BC-4C56-BF79-81E08828967B}" presName="negativeSpace" presStyleCnt="0"/>
      <dgm:spPr/>
    </dgm:pt>
    <dgm:pt modelId="{BE5B6080-13C2-4A44-9437-A3CFAC152E15}" type="pres">
      <dgm:prSet presAssocID="{38F074C2-B5BC-4C56-BF79-81E08828967B}" presName="childText" presStyleLbl="conFgAcc1" presStyleIdx="2" presStyleCnt="3">
        <dgm:presLayoutVars>
          <dgm:bulletEnabled val="1"/>
        </dgm:presLayoutVars>
      </dgm:prSet>
      <dgm:spPr/>
    </dgm:pt>
  </dgm:ptLst>
  <dgm:cxnLst>
    <dgm:cxn modelId="{D935FA0E-F985-470F-8559-1E71DB87FFC9}" type="presOf" srcId="{9279EF28-C500-4189-BF68-7B99B6AECC7A}" destId="{0D3CB844-94E7-4CAC-8A81-E2C42E5E45FF}" srcOrd="0" destOrd="0" presId="urn:microsoft.com/office/officeart/2005/8/layout/list1"/>
    <dgm:cxn modelId="{8AAC4D10-7B45-48C0-858A-32D5F3A9C0D1}" type="presOf" srcId="{4F439895-46BB-4176-BF9E-739B4C7C4C6A}" destId="{3C164A9F-39BE-4911-8331-00A8D2DE9881}" srcOrd="1" destOrd="0" presId="urn:microsoft.com/office/officeart/2005/8/layout/list1"/>
    <dgm:cxn modelId="{FBB89A1D-6FBC-4A23-ADA9-7DD6B0ABD225}" srcId="{9279EF28-C500-4189-BF68-7B99B6AECC7A}" destId="{72EB2C98-46D7-4532-AF9A-DD937114B038}" srcOrd="1" destOrd="0" parTransId="{B8741F71-93F6-4D9D-84BC-22CCF3F134A9}" sibTransId="{84A29E64-E5D6-4CFE-9150-D2B22474C4CA}"/>
    <dgm:cxn modelId="{41E0F91E-B488-4DC9-88B2-B6D5EF4280DC}" type="presOf" srcId="{4F439895-46BB-4176-BF9E-739B4C7C4C6A}" destId="{0500CA1F-5BE7-4E7E-92D3-0C05E6ED4F04}" srcOrd="0" destOrd="0" presId="urn:microsoft.com/office/officeart/2005/8/layout/list1"/>
    <dgm:cxn modelId="{D0784E50-F965-4945-B7CF-8424D50A1D58}" srcId="{9279EF28-C500-4189-BF68-7B99B6AECC7A}" destId="{4F439895-46BB-4176-BF9E-739B4C7C4C6A}" srcOrd="0" destOrd="0" parTransId="{96D27E12-F31C-4A07-A392-B7E7156FB9F0}" sibTransId="{DBB5EC2E-2C22-4213-8EA7-7332F5509EC2}"/>
    <dgm:cxn modelId="{C8D2FCBB-2AF4-4520-8DEE-1028907F7921}" type="presOf" srcId="{72EB2C98-46D7-4532-AF9A-DD937114B038}" destId="{A35875F2-5513-46B2-93E3-D37FF975D9B2}" srcOrd="1" destOrd="0" presId="urn:microsoft.com/office/officeart/2005/8/layout/list1"/>
    <dgm:cxn modelId="{A9C07CBC-4511-416A-96E6-0C939FACD138}" type="presOf" srcId="{38F074C2-B5BC-4C56-BF79-81E08828967B}" destId="{A6EE5E59-D368-4AAB-B878-366E59AC11F0}" srcOrd="1" destOrd="0" presId="urn:microsoft.com/office/officeart/2005/8/layout/list1"/>
    <dgm:cxn modelId="{9E1868E3-9EC5-4008-B219-1DF58591DCEC}" type="presOf" srcId="{72EB2C98-46D7-4532-AF9A-DD937114B038}" destId="{524631FC-3840-40C1-9308-3BAA10B02515}" srcOrd="0" destOrd="0" presId="urn:microsoft.com/office/officeart/2005/8/layout/list1"/>
    <dgm:cxn modelId="{653379EE-FAFC-4863-9EF0-1FE2477B6AE0}" type="presOf" srcId="{38F074C2-B5BC-4C56-BF79-81E08828967B}" destId="{25D31912-ED88-48AE-B7A5-E188706644CE}" srcOrd="0" destOrd="0" presId="urn:microsoft.com/office/officeart/2005/8/layout/list1"/>
    <dgm:cxn modelId="{9B0DF6F5-04F5-4387-918F-3FD33D7EEA9E}" srcId="{9279EF28-C500-4189-BF68-7B99B6AECC7A}" destId="{38F074C2-B5BC-4C56-BF79-81E08828967B}" srcOrd="2" destOrd="0" parTransId="{0B1026F1-65E7-465D-93F3-5AFE9CFAFFA2}" sibTransId="{2037BAF3-54E1-4D30-84AC-733BBFC08866}"/>
    <dgm:cxn modelId="{8CD47C3E-3492-4BC3-BE0C-42E01017EA6E}" type="presParOf" srcId="{0D3CB844-94E7-4CAC-8A81-E2C42E5E45FF}" destId="{0C0CFA8A-606A-439A-90A6-A8B6DBD2A1B4}" srcOrd="0" destOrd="0" presId="urn:microsoft.com/office/officeart/2005/8/layout/list1"/>
    <dgm:cxn modelId="{383C546C-3F84-41DB-AA34-D729839FAFBC}" type="presParOf" srcId="{0C0CFA8A-606A-439A-90A6-A8B6DBD2A1B4}" destId="{0500CA1F-5BE7-4E7E-92D3-0C05E6ED4F04}" srcOrd="0" destOrd="0" presId="urn:microsoft.com/office/officeart/2005/8/layout/list1"/>
    <dgm:cxn modelId="{5481E609-DC5B-4952-A4F8-B49FE55DA04D}" type="presParOf" srcId="{0C0CFA8A-606A-439A-90A6-A8B6DBD2A1B4}" destId="{3C164A9F-39BE-4911-8331-00A8D2DE9881}" srcOrd="1" destOrd="0" presId="urn:microsoft.com/office/officeart/2005/8/layout/list1"/>
    <dgm:cxn modelId="{AB9B5A6E-08AB-4791-A45B-5365DB491AD9}" type="presParOf" srcId="{0D3CB844-94E7-4CAC-8A81-E2C42E5E45FF}" destId="{28C8F56E-B091-44BD-98D0-13194AD39AA9}" srcOrd="1" destOrd="0" presId="urn:microsoft.com/office/officeart/2005/8/layout/list1"/>
    <dgm:cxn modelId="{A3B95446-6AAA-4B9B-8B31-010D0F2A34FC}" type="presParOf" srcId="{0D3CB844-94E7-4CAC-8A81-E2C42E5E45FF}" destId="{4D6778EE-58E1-4B7E-8F67-68286C361383}" srcOrd="2" destOrd="0" presId="urn:microsoft.com/office/officeart/2005/8/layout/list1"/>
    <dgm:cxn modelId="{2D84D800-3E58-429E-B1CA-5CC3ECFF3BA1}" type="presParOf" srcId="{0D3CB844-94E7-4CAC-8A81-E2C42E5E45FF}" destId="{095ECB2A-CEB5-4E8E-A469-DD4577094EE8}" srcOrd="3" destOrd="0" presId="urn:microsoft.com/office/officeart/2005/8/layout/list1"/>
    <dgm:cxn modelId="{35F26DFD-DF5B-4AE3-B811-029A6545E2CD}" type="presParOf" srcId="{0D3CB844-94E7-4CAC-8A81-E2C42E5E45FF}" destId="{AD7B1B16-9EE2-4F28-BB44-0E9ACDF0B2C1}" srcOrd="4" destOrd="0" presId="urn:microsoft.com/office/officeart/2005/8/layout/list1"/>
    <dgm:cxn modelId="{FFB92ECF-1A84-4254-ACC2-F98AC8C83450}" type="presParOf" srcId="{AD7B1B16-9EE2-4F28-BB44-0E9ACDF0B2C1}" destId="{524631FC-3840-40C1-9308-3BAA10B02515}" srcOrd="0" destOrd="0" presId="urn:microsoft.com/office/officeart/2005/8/layout/list1"/>
    <dgm:cxn modelId="{C16F3BC1-81F7-4317-BBD0-506385244F40}" type="presParOf" srcId="{AD7B1B16-9EE2-4F28-BB44-0E9ACDF0B2C1}" destId="{A35875F2-5513-46B2-93E3-D37FF975D9B2}" srcOrd="1" destOrd="0" presId="urn:microsoft.com/office/officeart/2005/8/layout/list1"/>
    <dgm:cxn modelId="{6BE07A90-2D72-4B63-AC9D-8AB2DBA7179A}" type="presParOf" srcId="{0D3CB844-94E7-4CAC-8A81-E2C42E5E45FF}" destId="{E190A1B2-7B68-4532-B5F2-3057E1558CC4}" srcOrd="5" destOrd="0" presId="urn:microsoft.com/office/officeart/2005/8/layout/list1"/>
    <dgm:cxn modelId="{04ABD918-31DE-4B1C-A785-24508DF53E7A}" type="presParOf" srcId="{0D3CB844-94E7-4CAC-8A81-E2C42E5E45FF}" destId="{9C2DF150-E97E-41BD-A086-DB1CE2E2E2FA}" srcOrd="6" destOrd="0" presId="urn:microsoft.com/office/officeart/2005/8/layout/list1"/>
    <dgm:cxn modelId="{89881C85-AF8B-4BF9-ADB0-1172314F040C}" type="presParOf" srcId="{0D3CB844-94E7-4CAC-8A81-E2C42E5E45FF}" destId="{7A48DABF-94A7-4855-896B-039AAEB27C58}" srcOrd="7" destOrd="0" presId="urn:microsoft.com/office/officeart/2005/8/layout/list1"/>
    <dgm:cxn modelId="{0F4C8576-B364-44FD-A574-4FFF5232F849}" type="presParOf" srcId="{0D3CB844-94E7-4CAC-8A81-E2C42E5E45FF}" destId="{6C8AD166-7F02-4B60-85FE-74B1821465D2}" srcOrd="8" destOrd="0" presId="urn:microsoft.com/office/officeart/2005/8/layout/list1"/>
    <dgm:cxn modelId="{AF385F02-1D64-4CB0-9B36-69EA54DA9DEE}" type="presParOf" srcId="{6C8AD166-7F02-4B60-85FE-74B1821465D2}" destId="{25D31912-ED88-48AE-B7A5-E188706644CE}" srcOrd="0" destOrd="0" presId="urn:microsoft.com/office/officeart/2005/8/layout/list1"/>
    <dgm:cxn modelId="{7302930F-5EBA-4B5A-A511-2167B6C16750}" type="presParOf" srcId="{6C8AD166-7F02-4B60-85FE-74B1821465D2}" destId="{A6EE5E59-D368-4AAB-B878-366E59AC11F0}" srcOrd="1" destOrd="0" presId="urn:microsoft.com/office/officeart/2005/8/layout/list1"/>
    <dgm:cxn modelId="{946FB27A-BBA2-479B-824A-50FB4EC894AF}" type="presParOf" srcId="{0D3CB844-94E7-4CAC-8A81-E2C42E5E45FF}" destId="{D74CEACB-5D19-48AD-A6F8-787426F74E7E}" srcOrd="9" destOrd="0" presId="urn:microsoft.com/office/officeart/2005/8/layout/list1"/>
    <dgm:cxn modelId="{769BD2B5-A4FF-425B-A1A9-A4FF3CCFD40B}" type="presParOf" srcId="{0D3CB844-94E7-4CAC-8A81-E2C42E5E45FF}" destId="{BE5B6080-13C2-4A44-9437-A3CFAC152E1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778EE-58E1-4B7E-8F67-68286C361383}">
      <dsp:nvSpPr>
        <dsp:cNvPr id="0" name=""/>
        <dsp:cNvSpPr/>
      </dsp:nvSpPr>
      <dsp:spPr>
        <a:xfrm>
          <a:off x="0" y="658268"/>
          <a:ext cx="105156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64A9F-39BE-4911-8331-00A8D2DE9881}">
      <dsp:nvSpPr>
        <dsp:cNvPr id="0" name=""/>
        <dsp:cNvSpPr/>
      </dsp:nvSpPr>
      <dsp:spPr>
        <a:xfrm>
          <a:off x="507809" y="215468"/>
          <a:ext cx="10004101"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333500">
            <a:lnSpc>
              <a:spcPct val="90000"/>
            </a:lnSpc>
            <a:spcBef>
              <a:spcPct val="0"/>
            </a:spcBef>
            <a:spcAft>
              <a:spcPct val="35000"/>
            </a:spcAft>
            <a:buNone/>
          </a:pPr>
          <a:r>
            <a:rPr lang="vi-VN" sz="3000" kern="1200" dirty="0"/>
            <a:t>CHẨN ĐOÁN – PHÂN ĐỘ - PHÂN TẦNG NGUY CƠ</a:t>
          </a:r>
          <a:endParaRPr lang="en-US" sz="3000" kern="1200" dirty="0"/>
        </a:p>
      </dsp:txBody>
      <dsp:txXfrm>
        <a:off x="551040" y="258699"/>
        <a:ext cx="9917639" cy="799138"/>
      </dsp:txXfrm>
    </dsp:sp>
    <dsp:sp modelId="{9C2DF150-E97E-41BD-A086-DB1CE2E2E2FA}">
      <dsp:nvSpPr>
        <dsp:cNvPr id="0" name=""/>
        <dsp:cNvSpPr/>
      </dsp:nvSpPr>
      <dsp:spPr>
        <a:xfrm>
          <a:off x="0" y="2019069"/>
          <a:ext cx="105156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875F2-5513-46B2-93E3-D37FF975D9B2}">
      <dsp:nvSpPr>
        <dsp:cNvPr id="0" name=""/>
        <dsp:cNvSpPr/>
      </dsp:nvSpPr>
      <dsp:spPr>
        <a:xfrm>
          <a:off x="525780" y="1576269"/>
          <a:ext cx="7360920"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333500">
            <a:lnSpc>
              <a:spcPct val="90000"/>
            </a:lnSpc>
            <a:spcBef>
              <a:spcPct val="0"/>
            </a:spcBef>
            <a:spcAft>
              <a:spcPct val="35000"/>
            </a:spcAft>
            <a:buNone/>
          </a:pPr>
          <a:r>
            <a:rPr lang="vi-VN" sz="3000" kern="1200" dirty="0"/>
            <a:t>NGƯỠNG ĐIỀU TRỊ - ĐÍCH ĐIỀU TRỊ </a:t>
          </a:r>
          <a:endParaRPr lang="en-US" sz="3000" kern="1200" dirty="0"/>
        </a:p>
      </dsp:txBody>
      <dsp:txXfrm>
        <a:off x="569011" y="1619500"/>
        <a:ext cx="7274458" cy="799138"/>
      </dsp:txXfrm>
    </dsp:sp>
    <dsp:sp modelId="{BE5B6080-13C2-4A44-9437-A3CFAC152E15}">
      <dsp:nvSpPr>
        <dsp:cNvPr id="0" name=""/>
        <dsp:cNvSpPr/>
      </dsp:nvSpPr>
      <dsp:spPr>
        <a:xfrm>
          <a:off x="0" y="3379869"/>
          <a:ext cx="105156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E5E59-D368-4AAB-B878-366E59AC11F0}">
      <dsp:nvSpPr>
        <dsp:cNvPr id="0" name=""/>
        <dsp:cNvSpPr/>
      </dsp:nvSpPr>
      <dsp:spPr>
        <a:xfrm>
          <a:off x="525780" y="2937069"/>
          <a:ext cx="7360920" cy="885600"/>
        </a:xfrm>
        <a:prstGeom prst="roundRect">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333500">
            <a:lnSpc>
              <a:spcPct val="90000"/>
            </a:lnSpc>
            <a:spcBef>
              <a:spcPct val="0"/>
            </a:spcBef>
            <a:spcAft>
              <a:spcPct val="35000"/>
            </a:spcAft>
            <a:buNone/>
          </a:pPr>
          <a:r>
            <a:rPr lang="vi-VN" sz="3000" kern="1200" dirty="0"/>
            <a:t>MỘT SỐ TRƯỜNG HỢP ĐẶC BIỆT</a:t>
          </a:r>
          <a:endParaRPr lang="en-US" sz="3000" kern="1200" dirty="0"/>
        </a:p>
      </dsp:txBody>
      <dsp:txXfrm>
        <a:off x="569011" y="2980300"/>
        <a:ext cx="7274458"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6190-8C7B-B72A-2126-0621985A39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12EC02-8025-9106-88FD-024D758C1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5E8921-9F01-90E1-5EA4-8D9B0F9667C8}"/>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5" name="Footer Placeholder 4">
            <a:extLst>
              <a:ext uri="{FF2B5EF4-FFF2-40B4-BE49-F238E27FC236}">
                <a16:creationId xmlns:a16="http://schemas.microsoft.com/office/drawing/2014/main" id="{D2CF863C-3927-64A0-626C-9F65D3A5D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66C26-C443-3B04-B171-9321A89CA090}"/>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229430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6382-41BB-DF99-6FBB-AC73BCB994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957A6C-AF50-EC6F-09EA-D58D2896B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88CDE-0000-DDEA-6CBD-E106D4A0A510}"/>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5" name="Footer Placeholder 4">
            <a:extLst>
              <a:ext uri="{FF2B5EF4-FFF2-40B4-BE49-F238E27FC236}">
                <a16:creationId xmlns:a16="http://schemas.microsoft.com/office/drawing/2014/main" id="{D2125AE0-1DDE-F373-9CC5-48E39C0DC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9773E-37E6-C150-D99D-5B60502F3848}"/>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239331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F402B-F85D-FAF3-7B23-A98CD335EF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13FCD3-C81D-2599-0296-A0ECE0A3E4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C37A8-40BB-E87D-29C6-DF9421AAB0A5}"/>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5" name="Footer Placeholder 4">
            <a:extLst>
              <a:ext uri="{FF2B5EF4-FFF2-40B4-BE49-F238E27FC236}">
                <a16:creationId xmlns:a16="http://schemas.microsoft.com/office/drawing/2014/main" id="{3F6312B9-581D-AB6B-D95A-46D7DC413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DC357-0000-DA6C-C770-31636D3E5AE9}"/>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29672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5E8-8ABE-A68E-BB31-FDF55263C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EB498-BC0D-6461-C8FF-9C04A653AE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D2ECD-B800-6CCC-82B9-16FF94501409}"/>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5" name="Footer Placeholder 4">
            <a:extLst>
              <a:ext uri="{FF2B5EF4-FFF2-40B4-BE49-F238E27FC236}">
                <a16:creationId xmlns:a16="http://schemas.microsoft.com/office/drawing/2014/main" id="{E6D407F7-6F69-736D-9C7C-5885CE958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11C84-35D6-5EA4-2699-0FDE89B0CBC1}"/>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296029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BA6A-F635-386B-3BBB-545FA75A3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E2C41-7008-1F26-08C2-A85298DED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F6ACE-C017-AC6A-EF7E-1ADEDDA0CA2A}"/>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5" name="Footer Placeholder 4">
            <a:extLst>
              <a:ext uri="{FF2B5EF4-FFF2-40B4-BE49-F238E27FC236}">
                <a16:creationId xmlns:a16="http://schemas.microsoft.com/office/drawing/2014/main" id="{32EA71B5-1470-A67B-0847-CBE9C2AE5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3DA9E-8D4A-7225-4289-6636ED8137CC}"/>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375248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7B80-EF0E-4FC1-9C15-069178D098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4FF07-2E6B-76B3-A33F-C1B2C1A9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B9CDC2-B275-DEF0-3614-5CD66F682D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7C2612-C1D3-ED41-E249-0BB56421736C}"/>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6" name="Footer Placeholder 5">
            <a:extLst>
              <a:ext uri="{FF2B5EF4-FFF2-40B4-BE49-F238E27FC236}">
                <a16:creationId xmlns:a16="http://schemas.microsoft.com/office/drawing/2014/main" id="{A083D830-299A-1D93-A30E-381C088DD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9CEC1-2F67-6887-7C04-3E2C63C967D6}"/>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194509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0526-602A-8B8F-6734-54596AD549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063F12-0862-9011-6188-6072F47F0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828833-4457-910D-F6BF-5434D92A41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E7F2A6-F2DA-B249-C20D-21164C64C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F8D69-6DB5-50BC-754C-279D7B0137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97BE26-0824-D6A7-BAC0-59390FD147FC}"/>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8" name="Footer Placeholder 7">
            <a:extLst>
              <a:ext uri="{FF2B5EF4-FFF2-40B4-BE49-F238E27FC236}">
                <a16:creationId xmlns:a16="http://schemas.microsoft.com/office/drawing/2014/main" id="{59C3A823-6A15-136C-CFE7-287228E33C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01ACB5-FEEA-9B54-240E-16855668FA95}"/>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372321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79A1-88FD-1DC8-6FA5-0080E96F56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1290FA-E966-1799-ABFE-33888F7BB28B}"/>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4" name="Footer Placeholder 3">
            <a:extLst>
              <a:ext uri="{FF2B5EF4-FFF2-40B4-BE49-F238E27FC236}">
                <a16:creationId xmlns:a16="http://schemas.microsoft.com/office/drawing/2014/main" id="{6D4932CA-84BD-A092-B475-0C646F24D0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CF1CCC-3916-382C-FEE8-4020B4350ABC}"/>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149975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26D90-7604-80D9-5B7A-4E39803DC30B}"/>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3" name="Footer Placeholder 2">
            <a:extLst>
              <a:ext uri="{FF2B5EF4-FFF2-40B4-BE49-F238E27FC236}">
                <a16:creationId xmlns:a16="http://schemas.microsoft.com/office/drawing/2014/main" id="{3814A709-B6AD-E8C9-5FBA-6B1B3C2473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6746D-4591-DC68-179D-C9F38F6F24A1}"/>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89462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D34C-7D05-9E05-D0E9-D63735638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51C53C-C6E8-758D-60E9-F8814DA73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1DF986-4056-D701-D674-CF3507921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D02F9-0C08-7E79-3F6A-7FCF9182434F}"/>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6" name="Footer Placeholder 5">
            <a:extLst>
              <a:ext uri="{FF2B5EF4-FFF2-40B4-BE49-F238E27FC236}">
                <a16:creationId xmlns:a16="http://schemas.microsoft.com/office/drawing/2014/main" id="{4CC1472D-B961-70EE-A1EA-B123FE19C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21528-FD94-1188-20A7-40EFB3843A7C}"/>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72281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8DEF-DB40-A2C6-C7EF-36DB1919C6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C61E3-4BA3-14F3-1AE9-ED5AD7EB0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B835D-735A-6728-94EA-1F71DA3AA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6CE55-0EF5-157C-7598-3AB3B6D3C16E}"/>
              </a:ext>
            </a:extLst>
          </p:cNvPr>
          <p:cNvSpPr>
            <a:spLocks noGrp="1"/>
          </p:cNvSpPr>
          <p:nvPr>
            <p:ph type="dt" sz="half" idx="10"/>
          </p:nvPr>
        </p:nvSpPr>
        <p:spPr/>
        <p:txBody>
          <a:bodyPr/>
          <a:lstStyle/>
          <a:p>
            <a:fld id="{DA6CD4E6-F679-4DD0-87D4-65C6C70760A7}" type="datetimeFigureOut">
              <a:rPr lang="en-US" smtClean="0"/>
              <a:t>3/31/2024</a:t>
            </a:fld>
            <a:endParaRPr lang="en-US"/>
          </a:p>
        </p:txBody>
      </p:sp>
      <p:sp>
        <p:nvSpPr>
          <p:cNvPr id="6" name="Footer Placeholder 5">
            <a:extLst>
              <a:ext uri="{FF2B5EF4-FFF2-40B4-BE49-F238E27FC236}">
                <a16:creationId xmlns:a16="http://schemas.microsoft.com/office/drawing/2014/main" id="{6D66D7FE-3859-CE82-120C-00D4258A7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052F5-E3C1-0701-37C9-376F6C6DCD36}"/>
              </a:ext>
            </a:extLst>
          </p:cNvPr>
          <p:cNvSpPr>
            <a:spLocks noGrp="1"/>
          </p:cNvSpPr>
          <p:nvPr>
            <p:ph type="sldNum" sz="quarter" idx="12"/>
          </p:nvPr>
        </p:nvSpPr>
        <p:spPr/>
        <p:txBody>
          <a:bodyPr/>
          <a:lstStyle/>
          <a:p>
            <a:fld id="{98FDBC40-B0FD-4CFF-9E65-5FBA5BE45147}" type="slidenum">
              <a:rPr lang="en-US" smtClean="0"/>
              <a:t>‹#›</a:t>
            </a:fld>
            <a:endParaRPr lang="en-US"/>
          </a:p>
        </p:txBody>
      </p:sp>
    </p:spTree>
    <p:extLst>
      <p:ext uri="{BB962C8B-B14F-4D97-AF65-F5344CB8AC3E}">
        <p14:creationId xmlns:p14="http://schemas.microsoft.com/office/powerpoint/2010/main" val="389116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25FE8-D0DB-3BFB-6866-CEE0AE5B8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44F1F-AEA9-3209-34BD-EFF01DA46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0F4A4-E977-16EF-6E2C-A3594EBCB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CD4E6-F679-4DD0-87D4-65C6C70760A7}" type="datetimeFigureOut">
              <a:rPr lang="en-US" smtClean="0"/>
              <a:t>3/31/2024</a:t>
            </a:fld>
            <a:endParaRPr lang="en-US"/>
          </a:p>
        </p:txBody>
      </p:sp>
      <p:sp>
        <p:nvSpPr>
          <p:cNvPr id="5" name="Footer Placeholder 4">
            <a:extLst>
              <a:ext uri="{FF2B5EF4-FFF2-40B4-BE49-F238E27FC236}">
                <a16:creationId xmlns:a16="http://schemas.microsoft.com/office/drawing/2014/main" id="{9E09D911-7649-611A-92A0-8C727870FC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694BC6-0D0F-CB4A-4ABC-FF79537F4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DBC40-B0FD-4CFF-9E65-5FBA5BE45147}" type="slidenum">
              <a:rPr lang="en-US" smtClean="0"/>
              <a:t>‹#›</a:t>
            </a:fld>
            <a:endParaRPr lang="en-US"/>
          </a:p>
        </p:txBody>
      </p:sp>
    </p:spTree>
    <p:extLst>
      <p:ext uri="{BB962C8B-B14F-4D97-AF65-F5344CB8AC3E}">
        <p14:creationId xmlns:p14="http://schemas.microsoft.com/office/powerpoint/2010/main" val="39985239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lnSpc>
                <a:spcPct val="150000"/>
              </a:lnSpc>
            </a:pPr>
            <a:r>
              <a:rPr lang="en-US" sz="5400" dirty="0" err="1">
                <a:latin typeface="Arial" panose="020B0604020202020204" pitchFamily="34" charset="0"/>
                <a:cs typeface="Arial" panose="020B0604020202020204" pitchFamily="34" charset="0"/>
              </a:rPr>
              <a:t>CẬP</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NHẬT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CHẨN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ĐOÁN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VÀ</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ĐIỀU</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TRỊ</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TĂNG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HUYẾT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ÁP</a:t>
            </a:r>
            <a:r>
              <a:rPr lang="en-US" sz="5400" dirty="0">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4584700" y="6129338"/>
            <a:ext cx="9144000" cy="1655762"/>
          </a:xfrm>
        </p:spPr>
        <p:txBody>
          <a:bodyPr/>
          <a:lstStyle/>
          <a:p>
            <a:r>
              <a:rPr lang="vi-VN" dirty="0"/>
              <a:t>KHOA TM – RLCH BV NỘI TIẾT NGHỆ AN</a:t>
            </a:r>
            <a:endParaRPr lang="en-US" dirty="0"/>
          </a:p>
        </p:txBody>
      </p:sp>
    </p:spTree>
    <p:extLst>
      <p:ext uri="{BB962C8B-B14F-4D97-AF65-F5344CB8AC3E}">
        <p14:creationId xmlns:p14="http://schemas.microsoft.com/office/powerpoint/2010/main" val="161487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24099" cy="6831801"/>
          </a:xfrm>
        </p:spPr>
      </p:pic>
      <p:sp>
        <p:nvSpPr>
          <p:cNvPr id="7" name="Rectangle 6"/>
          <p:cNvSpPr/>
          <p:nvPr/>
        </p:nvSpPr>
        <p:spPr>
          <a:xfrm>
            <a:off x="211617" y="3647150"/>
            <a:ext cx="9010760" cy="6766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91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2619" y="257556"/>
            <a:ext cx="9689380" cy="987552"/>
          </a:xfrm>
        </p:spPr>
        <p:txBody>
          <a:bodyPr>
            <a:normAutofit/>
          </a:bodyPr>
          <a:lstStyle/>
          <a:p>
            <a:pPr algn="ctr"/>
            <a:r>
              <a:rPr lang="vi-VN" dirty="0">
                <a:latin typeface="Arial" panose="020B0604020202020204" pitchFamily="34" charset="0"/>
                <a:cs typeface="Arial" panose="020B0604020202020204" pitchFamily="34" charset="0"/>
              </a:rPr>
              <a:t>ĐIỀU TRỊ</a:t>
            </a:r>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8890" y="1953133"/>
            <a:ext cx="6954220" cy="4096322"/>
          </a:xfrm>
        </p:spPr>
      </p:pic>
      <p:sp>
        <p:nvSpPr>
          <p:cNvPr id="3" name="TextBox 2"/>
          <p:cNvSpPr txBox="1"/>
          <p:nvPr/>
        </p:nvSpPr>
        <p:spPr>
          <a:xfrm>
            <a:off x="308059" y="1574800"/>
            <a:ext cx="2194560" cy="4031873"/>
          </a:xfrm>
          <a:prstGeom prst="rect">
            <a:avLst/>
          </a:prstGeom>
          <a:noFill/>
        </p:spPr>
        <p:txBody>
          <a:bodyPr wrap="square" rtlCol="0">
            <a:spAutoFit/>
          </a:bodyPr>
          <a:lstStyle/>
          <a:p>
            <a:r>
              <a:rPr lang="vi-VN" sz="3200" spc="-140" dirty="0"/>
              <a:t>Ngưỡng huyết áp ban đầu cần điều trị và ranh giới đích điều trị tăng huyết áp</a:t>
            </a:r>
            <a:endParaRPr lang="en-US" sz="3200" spc="-140" dirty="0"/>
          </a:p>
        </p:txBody>
      </p:sp>
    </p:spTree>
    <p:extLst>
      <p:ext uri="{BB962C8B-B14F-4D97-AF65-F5344CB8AC3E}">
        <p14:creationId xmlns:p14="http://schemas.microsoft.com/office/powerpoint/2010/main" val="109367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667" b="2933"/>
          <a:stretch/>
        </p:blipFill>
        <p:spPr>
          <a:xfrm>
            <a:off x="30480" y="0"/>
            <a:ext cx="12192000" cy="6473953"/>
          </a:xfrm>
        </p:spPr>
      </p:pic>
      <p:sp>
        <p:nvSpPr>
          <p:cNvPr id="6" name="Rectangle 5"/>
          <p:cNvSpPr/>
          <p:nvPr/>
        </p:nvSpPr>
        <p:spPr>
          <a:xfrm>
            <a:off x="394498" y="3690222"/>
            <a:ext cx="8213925" cy="8308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93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3608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362700"/>
          </a:xfrm>
        </p:spPr>
      </p:pic>
    </p:spTree>
    <p:extLst>
      <p:ext uri="{BB962C8B-B14F-4D97-AF65-F5344CB8AC3E}">
        <p14:creationId xmlns:p14="http://schemas.microsoft.com/office/powerpoint/2010/main" val="378089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0" cy="6350000"/>
          </a:xfrm>
        </p:spPr>
      </p:pic>
    </p:spTree>
    <p:extLst>
      <p:ext uri="{BB962C8B-B14F-4D97-AF65-F5344CB8AC3E}">
        <p14:creationId xmlns:p14="http://schemas.microsoft.com/office/powerpoint/2010/main" val="221117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156371"/>
            <a:ext cx="10058400" cy="831181"/>
          </a:xfrm>
        </p:spPr>
        <p:txBody>
          <a:bodyPr/>
          <a:lstStyle/>
          <a:p>
            <a:pPr algn="ctr"/>
            <a:r>
              <a:rPr lang="en-US" dirty="0">
                <a:latin typeface="Arial" panose="020B0604020202020204" pitchFamily="34" charset="0"/>
                <a:cs typeface="Arial" panose="020B0604020202020204" pitchFamily="34" charset="0"/>
              </a:rPr>
              <a:t>ĐIỀU TRỊ CỤ THỂ</a:t>
            </a:r>
          </a:p>
        </p:txBody>
      </p:sp>
      <p:sp>
        <p:nvSpPr>
          <p:cNvPr id="3" name="Content Placeholder 2"/>
          <p:cNvSpPr>
            <a:spLocks noGrp="1"/>
          </p:cNvSpPr>
          <p:nvPr>
            <p:ph idx="1"/>
          </p:nvPr>
        </p:nvSpPr>
        <p:spPr>
          <a:xfrm>
            <a:off x="521208" y="1188720"/>
            <a:ext cx="11210544" cy="4373048"/>
          </a:xfrm>
        </p:spPr>
        <p:txBody>
          <a:bodyPr>
            <a:noAutofit/>
          </a:bodyPr>
          <a:lstStyle/>
          <a:p>
            <a:pPr marL="0" indent="0" algn="just">
              <a:lnSpc>
                <a:spcPct val="130000"/>
              </a:lnSpc>
              <a:spcBef>
                <a:spcPts val="0"/>
              </a:spcBef>
              <a:spcAft>
                <a:spcPts val="0"/>
              </a:spcAft>
              <a:buNone/>
            </a:pPr>
            <a:r>
              <a:rPr lang="en-US" sz="3200" b="1" dirty="0" err="1">
                <a:latin typeface="Arial" panose="020B0604020202020204" pitchFamily="34" charset="0"/>
                <a:cs typeface="Arial" panose="020B0604020202020204" pitchFamily="34" charset="0"/>
              </a:rPr>
              <a:t>Thay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đổi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sống</a:t>
            </a:r>
            <a:r>
              <a:rPr lang="en-US" sz="3200" b="1" dirty="0">
                <a:latin typeface="Arial" panose="020B0604020202020204" pitchFamily="34" charset="0"/>
                <a:cs typeface="Arial" panose="020B0604020202020204" pitchFamily="34" charset="0"/>
              </a:rPr>
              <a:t>: </a:t>
            </a:r>
            <a:endParaRPr lang="vi-VN" sz="3200" b="1" dirty="0">
              <a:latin typeface="Arial" panose="020B0604020202020204" pitchFamily="34" charset="0"/>
              <a:cs typeface="Arial" panose="020B0604020202020204" pitchFamily="34" charset="0"/>
            </a:endParaRPr>
          </a:p>
          <a:p>
            <a:pPr algn="just">
              <a:lnSpc>
                <a:spcPct val="13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Các lựa chọn lối sống lành mạnh có thể ngăn ngừa hoặc trì hoãn khởi phát THA và có thể làm giảm nguy cơ mắc bệnh tim mạch. </a:t>
            </a:r>
          </a:p>
          <a:p>
            <a:pPr algn="just">
              <a:lnSpc>
                <a:spcPct val="13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Thay đổi lối sống là nền tảng của việc phòng ngừa và điều trị. </a:t>
            </a:r>
          </a:p>
          <a:p>
            <a:pPr algn="just">
              <a:lnSpc>
                <a:spcPct val="13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Thay đổi lối sống có thể làm hạ HA và tăng tác dụng của liệu pháp hạ HA, nhưng không bao giờ được trì hoãn việc bắt đầu điều trị bằng thuốc ở bệnh nhân có TTCQĐ hoặc có nguy cơ mắc bệnh tim mạch cao</a:t>
            </a:r>
            <a:r>
              <a:rPr lang="en-US" sz="2400" dirty="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algn="just">
              <a:lnSpc>
                <a:spcPct val="130000"/>
              </a:lnSpc>
              <a:spcBef>
                <a:spcPts val="0"/>
              </a:spcBef>
              <a:spcAft>
                <a:spcPts val="0"/>
              </a:spcAft>
              <a:buFont typeface="Wingdings" panose="05000000000000000000" pitchFamily="2" charset="2"/>
              <a:buChar char="Ø"/>
            </a:pPr>
            <a:r>
              <a:rPr lang="en-US" sz="2400" dirty="0" err="1">
                <a:latin typeface="Arial" panose="020B0604020202020204" pitchFamily="34" charset="0"/>
                <a:cs typeface="Arial" panose="020B0604020202020204" pitchFamily="34" charset="0"/>
              </a:rPr>
              <a:t>Bao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gồm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natri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Kali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cồn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6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6784" y="1004486"/>
            <a:ext cx="7607808" cy="4536778"/>
          </a:xfrm>
        </p:spPr>
        <p:txBody>
          <a:bodyPr>
            <a:noAutofit/>
          </a:bodyPr>
          <a:lstStyle/>
          <a:p>
            <a:pPr marL="0" indent="0" algn="just">
              <a:lnSpc>
                <a:spcPct val="150000"/>
              </a:lnSpc>
              <a:buNone/>
            </a:pPr>
            <a:r>
              <a:rPr lang="vi-VN" sz="3200" b="1" dirty="0">
                <a:latin typeface="Arial" panose="020B0604020202020204" pitchFamily="34" charset="0"/>
                <a:cs typeface="Arial" panose="020B0604020202020204" pitchFamily="34" charset="0"/>
              </a:rPr>
              <a:t>Điều trị bằng thuốc</a:t>
            </a:r>
            <a:endParaRPr lang="en-US" sz="3200"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chế</a:t>
            </a:r>
            <a:r>
              <a:rPr lang="en-US" sz="2800" dirty="0">
                <a:latin typeface="Arial" panose="020B0604020202020204" pitchFamily="34" charset="0"/>
                <a:cs typeface="Arial" panose="020B0604020202020204" pitchFamily="34" charset="0"/>
              </a:rPr>
              <a:t> men </a:t>
            </a:r>
            <a:r>
              <a:rPr lang="en-US" sz="2800" dirty="0" err="1">
                <a:latin typeface="Arial" panose="020B0604020202020204" pitchFamily="34" charset="0"/>
                <a:cs typeface="Arial" panose="020B0604020202020204" pitchFamily="34" charset="0"/>
              </a:rPr>
              <a:t>chuyển</a:t>
            </a:r>
            <a:endParaRPr lang="en-US" sz="28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Chẹn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angiotensin</a:t>
            </a:r>
          </a:p>
          <a:p>
            <a:pPr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Chẹn</a:t>
            </a:r>
            <a:r>
              <a:rPr lang="en-US" sz="2800" dirty="0">
                <a:latin typeface="Arial" panose="020B0604020202020204" pitchFamily="34" charset="0"/>
                <a:cs typeface="Arial" panose="020B0604020202020204" pitchFamily="34" charset="0"/>
              </a:rPr>
              <a:t> beta</a:t>
            </a:r>
          </a:p>
          <a:p>
            <a:pPr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Chẹn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canxi</a:t>
            </a:r>
            <a:endParaRPr lang="en-US" sz="28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sz="2800" dirty="0" err="1">
                <a:latin typeface="Arial" panose="020B0604020202020204" pitchFamily="34" charset="0"/>
                <a:cs typeface="Arial" panose="020B0604020202020204" pitchFamily="34" charset="0"/>
              </a:rPr>
              <a:t>Lợi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tiểu</a:t>
            </a:r>
            <a:r>
              <a:rPr lang="en-US" sz="2800" dirty="0">
                <a:latin typeface="Arial" panose="020B0604020202020204" pitchFamily="34" charset="0"/>
                <a:cs typeface="Arial" panose="020B0604020202020204" pitchFamily="34" charset="0"/>
              </a:rPr>
              <a:t>: Thiazide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thiazide - like</a:t>
            </a:r>
          </a:p>
        </p:txBody>
      </p:sp>
      <p:sp>
        <p:nvSpPr>
          <p:cNvPr id="4" name="Title 1"/>
          <p:cNvSpPr txBox="1">
            <a:spLocks/>
          </p:cNvSpPr>
          <p:nvPr/>
        </p:nvSpPr>
        <p:spPr>
          <a:xfrm>
            <a:off x="676656" y="301321"/>
            <a:ext cx="10058400" cy="83118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latin typeface="Arial" panose="020B0604020202020204" pitchFamily="34" charset="0"/>
                <a:cs typeface="Arial" panose="020B0604020202020204" pitchFamily="34" charset="0"/>
              </a:rPr>
              <a:t>ĐIỀU TRỊ CỤ THỂ</a:t>
            </a:r>
          </a:p>
        </p:txBody>
      </p:sp>
    </p:spTree>
    <p:extLst>
      <p:ext uri="{BB962C8B-B14F-4D97-AF65-F5344CB8AC3E}">
        <p14:creationId xmlns:p14="http://schemas.microsoft.com/office/powerpoint/2010/main" val="310363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350000"/>
          </a:xfrm>
        </p:spPr>
      </p:pic>
      <p:sp>
        <p:nvSpPr>
          <p:cNvPr id="3" name="Rectangle 2"/>
          <p:cNvSpPr/>
          <p:nvPr/>
        </p:nvSpPr>
        <p:spPr>
          <a:xfrm>
            <a:off x="2158855" y="4624251"/>
            <a:ext cx="9296400" cy="5486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78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56981"/>
          </a:xfrm>
        </p:spPr>
        <p:txBody>
          <a:bodyPr>
            <a:normAutofit/>
          </a:bodyPr>
          <a:lstStyle/>
          <a:p>
            <a:pPr algn="ctr"/>
            <a:r>
              <a:rPr lang="en-US" sz="4400" dirty="0">
                <a:latin typeface="Arial" panose="020B0604020202020204" pitchFamily="34" charset="0"/>
                <a:cs typeface="Arial" panose="020B0604020202020204" pitchFamily="34" charset="0"/>
              </a:rPr>
              <a:t>TĂNG HUYẾT ÁP KHÁNG TRỊ</a:t>
            </a:r>
          </a:p>
        </p:txBody>
      </p:sp>
      <p:sp>
        <p:nvSpPr>
          <p:cNvPr id="3" name="Content Placeholder 2"/>
          <p:cNvSpPr>
            <a:spLocks noGrp="1"/>
          </p:cNvSpPr>
          <p:nvPr>
            <p:ph idx="1"/>
          </p:nvPr>
        </p:nvSpPr>
        <p:spPr>
          <a:xfrm>
            <a:off x="688017" y="1639270"/>
            <a:ext cx="10876926" cy="4627417"/>
          </a:xfrm>
        </p:spPr>
        <p:txBody>
          <a:bodyPr>
            <a:normAutofit/>
          </a:bodyPr>
          <a:lstStyle/>
          <a:p>
            <a:pPr algn="just">
              <a:lnSpc>
                <a:spcPct val="15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Liều tối ưu (hoặc liều dung nạp tốt nhất) của một chiến lược điều trị thích hợp, trong đó có thuốc lợi tiểu (điển hình là phối hợp thuốc ức chế men chuyển hoặc chẹn thụ thể Angiotensin II với chẹn kênh canxi và lợi tiểu thiazide / thiazide-like), nhưng không làm giảm HATT và/hoặc HATTr tương ứng xuống </a:t>
            </a:r>
            <a:r>
              <a:rPr lang="en-US" sz="2400" dirty="0">
                <a:latin typeface="Arial" panose="020B0604020202020204" pitchFamily="34" charset="0"/>
                <a:cs typeface="Arial" panose="020B0604020202020204" pitchFamily="34" charset="0"/>
              </a:rPr>
              <a:t>&lt; 140 mmHg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&lt;90 mmHg, </a:t>
            </a:r>
            <a:r>
              <a:rPr lang="en-US" sz="2400" dirty="0" err="1">
                <a:latin typeface="Arial" panose="020B0604020202020204" pitchFamily="34" charset="0"/>
                <a:cs typeface="Arial" panose="020B0604020202020204" pitchFamily="34" charset="0"/>
              </a:rPr>
              <a:t>và</a:t>
            </a:r>
            <a:endParaRPr lang="en-US" sz="2400" dirty="0">
              <a:latin typeface="Arial" panose="020B0604020202020204" pitchFamily="34" charset="0"/>
              <a:cs typeface="Arial" panose="020B0604020202020204" pitchFamily="34" charset="0"/>
            </a:endParaRPr>
          </a:p>
          <a:p>
            <a:pPr algn="just">
              <a:lnSpc>
                <a:spcPct val="15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Kiểm soát HA không đầy đủ đã được xác nhận bởi đo HALT hoặc HATN; và</a:t>
            </a:r>
            <a:endParaRPr lang="en-US" sz="2400" dirty="0">
              <a:latin typeface="Arial" panose="020B0604020202020204" pitchFamily="34" charset="0"/>
              <a:cs typeface="Arial" panose="020B0604020202020204" pitchFamily="34" charset="0"/>
            </a:endParaRPr>
          </a:p>
          <a:p>
            <a:pPr algn="just">
              <a:lnSpc>
                <a:spcPct val="150000"/>
              </a:lnSpc>
              <a:spcBef>
                <a:spcPts val="0"/>
              </a:spcBef>
              <a:spcAft>
                <a:spcPts val="0"/>
              </a:spcAft>
              <a:buFont typeface="Wingdings" panose="05000000000000000000" pitchFamily="2" charset="2"/>
              <a:buChar char="Ø"/>
            </a:pP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THA </a:t>
            </a:r>
            <a:r>
              <a:rPr lang="en-US" sz="2400" dirty="0" err="1">
                <a:latin typeface="Arial" panose="020B0604020202020204" pitchFamily="34" charset="0"/>
                <a:cs typeface="Arial" panose="020B0604020202020204" pitchFamily="34" charset="0"/>
              </a:rPr>
              <a:t>giả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THA </a:t>
            </a:r>
            <a:r>
              <a:rPr lang="en-US" sz="2400" dirty="0" err="1">
                <a:latin typeface="Arial" panose="020B0604020202020204" pitchFamily="34" charset="0"/>
                <a:cs typeface="Arial" panose="020B0604020202020204" pitchFamily="34" charset="0"/>
              </a:rPr>
              <a:t>thứ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5594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21573"/>
          </a:xfrm>
        </p:spPr>
        <p:txBody>
          <a:bodyPr/>
          <a:lstStyle/>
          <a:p>
            <a:pPr algn="ctr"/>
            <a:r>
              <a:rPr lang="en-US" dirty="0">
                <a:latin typeface="Arial" panose="020B0604020202020204" pitchFamily="34" charset="0"/>
                <a:cs typeface="Arial" panose="020B0604020202020204" pitchFamily="34" charset="0"/>
              </a:rPr>
              <a:t>MỤC TIÊU</a:t>
            </a:r>
          </a:p>
        </p:txBody>
      </p:sp>
      <p:sp>
        <p:nvSpPr>
          <p:cNvPr id="3" name="Content Placeholder 2"/>
          <p:cNvSpPr>
            <a:spLocks noGrp="1"/>
          </p:cNvSpPr>
          <p:nvPr>
            <p:ph idx="1"/>
          </p:nvPr>
        </p:nvSpPr>
        <p:spPr>
          <a:xfrm>
            <a:off x="457200" y="1737360"/>
            <a:ext cx="11466576" cy="4993640"/>
          </a:xfrm>
        </p:spPr>
        <p:txBody>
          <a:bodyPr>
            <a:noAutofit/>
          </a:bodyPr>
          <a:lstStyle/>
          <a:p>
            <a:pPr>
              <a:lnSpc>
                <a:spcPct val="17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Tăng huyết áp và các bệnh tim mạch do xơ vữa đang trở thành những vấn đề sức khỏe cộng đồng quan trọng ở Việt Nam.</a:t>
            </a:r>
          </a:p>
          <a:p>
            <a:pPr>
              <a:lnSpc>
                <a:spcPct val="17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khuyến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THA </a:t>
            </a:r>
            <a:r>
              <a:rPr lang="en-US" sz="2400" dirty="0" err="1">
                <a:latin typeface="Arial" panose="020B0604020202020204" pitchFamily="34" charset="0"/>
                <a:cs typeface="Arial" panose="020B0604020202020204" pitchFamily="34" charset="0"/>
              </a:rPr>
              <a:t>liên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cập</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nhật.</a:t>
            </a:r>
            <a:endParaRPr lang="en-US" sz="2400" dirty="0">
              <a:latin typeface="Arial" panose="020B0604020202020204" pitchFamily="34" charset="0"/>
              <a:cs typeface="Arial" panose="020B0604020202020204" pitchFamily="34" charset="0"/>
            </a:endParaRPr>
          </a:p>
          <a:p>
            <a:pPr>
              <a:lnSpc>
                <a:spcPct val="170000"/>
              </a:lnSpc>
              <a:spcBef>
                <a:spcPts val="0"/>
              </a:spcBef>
              <a:spcAft>
                <a:spcPts val="0"/>
              </a:spcAft>
              <a:buFont typeface="Wingdings" panose="05000000000000000000" pitchFamily="2" charset="2"/>
              <a:buChar char="Ø"/>
            </a:pPr>
            <a:r>
              <a:rPr lang="en-US" sz="2400" dirty="0" err="1">
                <a:latin typeface="Arial" panose="020B0604020202020204" pitchFamily="34" charset="0"/>
                <a:cs typeface="Arial" panose="020B0604020202020204" pitchFamily="34" charset="0"/>
              </a:rPr>
              <a:t>Vì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nay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huyết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Đúng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Kịp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khuyến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vi-VN" sz="2400" dirty="0">
                <a:latin typeface="Arial" panose="020B0604020202020204" pitchFamily="34" charset="0"/>
                <a:cs typeface="Arial" panose="020B0604020202020204" pitchFamily="34" charset="0"/>
              </a:rPr>
              <a:t> Phân hội tăng huyết áp - </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Quốc gia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Nam </a:t>
            </a:r>
            <a:r>
              <a:rPr lang="vi-VN" sz="2400" dirty="0">
                <a:latin typeface="Arial" panose="020B0604020202020204" pitchFamily="34" charset="0"/>
                <a:cs typeface="Arial" panose="020B0604020202020204" pitchFamily="34" charset="0"/>
              </a:rPr>
              <a:t>VSH/NVHA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107200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97280" y="158587"/>
            <a:ext cx="10058400" cy="956981"/>
          </a:xfrm>
        </p:spPr>
        <p:txBody>
          <a:bodyPr>
            <a:normAutofit/>
          </a:bodyPr>
          <a:lstStyle/>
          <a:p>
            <a:pPr algn="ctr"/>
            <a:r>
              <a:rPr lang="en-US" sz="4400" dirty="0">
                <a:latin typeface="Arial" panose="020B0604020202020204" pitchFamily="34" charset="0"/>
                <a:cs typeface="Arial" panose="020B0604020202020204" pitchFamily="34" charset="0"/>
              </a:rPr>
              <a:t>TĂNG HUYẾT ÁP KHÁNG TRỊ</a:t>
            </a:r>
          </a:p>
        </p:txBody>
      </p:sp>
      <p:sp>
        <p:nvSpPr>
          <p:cNvPr id="3" name="Content Placeholder 2"/>
          <p:cNvSpPr>
            <a:spLocks noGrp="1"/>
          </p:cNvSpPr>
          <p:nvPr>
            <p:ph idx="1"/>
          </p:nvPr>
        </p:nvSpPr>
        <p:spPr>
          <a:xfrm>
            <a:off x="365760" y="1311194"/>
            <a:ext cx="11521440" cy="4796998"/>
          </a:xfrm>
        </p:spPr>
        <p:txBody>
          <a:bodyPr>
            <a:noAutofit/>
          </a:bodyPr>
          <a:lstStyle/>
          <a:p>
            <a:pPr marL="0" indent="0" algn="just">
              <a:lnSpc>
                <a:spcPct val="130000"/>
              </a:lnSpc>
              <a:spcBef>
                <a:spcPts val="0"/>
              </a:spcBef>
              <a:spcAft>
                <a:spcPts val="0"/>
              </a:spcAft>
              <a:buNone/>
            </a:pPr>
            <a:r>
              <a:rPr lang="vi-VN" sz="2400" dirty="0">
                <a:latin typeface="Arial" panose="020B0604020202020204" pitchFamily="34" charset="0"/>
                <a:cs typeface="Arial" panose="020B0604020202020204" pitchFamily="34" charset="0"/>
              </a:rPr>
              <a:t>Các phương pháp điều trị THA kháng trị được khuyến cáo đối với tiêu chuẩn thiết yếu là : </a:t>
            </a:r>
            <a:endParaRPr lang="en-US" sz="2400" dirty="0">
              <a:latin typeface="Arial" panose="020B0604020202020204" pitchFamily="34" charset="0"/>
              <a:cs typeface="Arial" panose="020B0604020202020204" pitchFamily="34" charset="0"/>
            </a:endParaRPr>
          </a:p>
          <a:p>
            <a:pPr algn="just">
              <a:lnSpc>
                <a:spcPct val="13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Tăng cường các biện pháp thay đổi lối sống, đặc biệt là hạn chế muối.</a:t>
            </a:r>
            <a:endParaRPr lang="en-US" sz="2400" dirty="0">
              <a:latin typeface="Arial" panose="020B0604020202020204" pitchFamily="34" charset="0"/>
              <a:cs typeface="Arial" panose="020B0604020202020204" pitchFamily="34" charset="0"/>
            </a:endParaRPr>
          </a:p>
          <a:p>
            <a:pPr algn="just">
              <a:lnSpc>
                <a:spcPct val="13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 Thêm Spironolactone liều thấp vào điều trị hiện có. </a:t>
            </a:r>
            <a:endParaRPr lang="en-US" sz="2400" dirty="0">
              <a:latin typeface="Arial" panose="020B0604020202020204" pitchFamily="34" charset="0"/>
              <a:cs typeface="Arial" panose="020B0604020202020204" pitchFamily="34" charset="0"/>
            </a:endParaRPr>
          </a:p>
          <a:p>
            <a:pPr algn="just">
              <a:lnSpc>
                <a:spcPct val="13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Hoặc thêm liệu pháp lợi tiểu nếu không dung nạp Spironolactone, như Eplerenone, Amiloride, lợi tiểu thiazide / thiazide-like liều cao hơn, hoặc thuốc lợi tiểu quai.</a:t>
            </a:r>
            <a:endParaRPr lang="en-US" sz="2400" dirty="0">
              <a:latin typeface="Arial" panose="020B0604020202020204" pitchFamily="34" charset="0"/>
              <a:cs typeface="Arial" panose="020B0604020202020204" pitchFamily="34" charset="0"/>
            </a:endParaRPr>
          </a:p>
          <a:p>
            <a:pPr algn="just">
              <a:lnSpc>
                <a:spcPct val="13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 Hoặc thêm Bisoprolol hoặc Doxazosin. </a:t>
            </a:r>
            <a:endParaRPr lang="en-US" sz="2400" dirty="0">
              <a:latin typeface="Arial" panose="020B0604020202020204" pitchFamily="34" charset="0"/>
              <a:cs typeface="Arial" panose="020B0604020202020204" pitchFamily="34" charset="0"/>
            </a:endParaRPr>
          </a:p>
          <a:p>
            <a:pPr algn="just">
              <a:lnSpc>
                <a:spcPct val="13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Với tiêu chuẩn tối ưu, THA kháng trị nên được quản lý tại các trung tâm chuyên khoa có đủ chuyên môn và các nguồn lực cần thiết để chẩn đoán và có thể xem xét điều trị can thiệp triệt đốt thần kinh giao cảm</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89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20405"/>
          </a:xfrm>
        </p:spPr>
        <p:txBody>
          <a:bodyPr/>
          <a:lstStyle/>
          <a:p>
            <a:pPr algn="ctr"/>
            <a:r>
              <a:rPr lang="en-US" dirty="0">
                <a:latin typeface="Arial" panose="020B0604020202020204" pitchFamily="34" charset="0"/>
                <a:cs typeface="Arial" panose="020B0604020202020204" pitchFamily="34" charset="0"/>
              </a:rPr>
              <a:t>MỘT SỐ TRƯỜNG HỢP ĐẶC BIỆT</a:t>
            </a:r>
          </a:p>
        </p:txBody>
      </p:sp>
      <p:sp>
        <p:nvSpPr>
          <p:cNvPr id="3" name="Content Placeholder 2"/>
          <p:cNvSpPr>
            <a:spLocks noGrp="1"/>
          </p:cNvSpPr>
          <p:nvPr>
            <p:ph idx="1"/>
          </p:nvPr>
        </p:nvSpPr>
        <p:spPr>
          <a:xfrm>
            <a:off x="1097280" y="1845734"/>
            <a:ext cx="10058400" cy="4097866"/>
          </a:xfrm>
        </p:spPr>
        <p:txBody>
          <a:bodyPr>
            <a:normAutofit/>
          </a:bodyPr>
          <a:lstStyle/>
          <a:p>
            <a:pPr algn="just">
              <a:lnSpc>
                <a:spcPct val="150000"/>
              </a:lnSpc>
              <a:spcBef>
                <a:spcPts val="0"/>
              </a:spcBef>
              <a:spcAft>
                <a:spcPts val="0"/>
              </a:spcAft>
              <a:buFont typeface="Wingdings" panose="05000000000000000000" pitchFamily="2" charset="2"/>
              <a:buChar char="Ø"/>
            </a:pPr>
            <a:r>
              <a:rPr lang="en-US" sz="3200" dirty="0" err="1">
                <a:latin typeface="Arial" panose="020B0604020202020204" pitchFamily="34" charset="0"/>
                <a:cs typeface="Arial" panose="020B0604020202020204" pitchFamily="34" charset="0"/>
              </a:rPr>
              <a:t>Tăng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huyết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cấp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cứu</a:t>
            </a:r>
            <a:endParaRPr lang="en-US" sz="3200" dirty="0">
              <a:latin typeface="Arial" panose="020B0604020202020204" pitchFamily="34" charset="0"/>
              <a:cs typeface="Arial" panose="020B0604020202020204" pitchFamily="34" charset="0"/>
            </a:endParaRPr>
          </a:p>
          <a:p>
            <a:pPr algn="just">
              <a:lnSpc>
                <a:spcPct val="150000"/>
              </a:lnSpc>
              <a:spcBef>
                <a:spcPts val="0"/>
              </a:spcBef>
              <a:spcAft>
                <a:spcPts val="0"/>
              </a:spcAft>
              <a:buFont typeface="Wingdings" panose="05000000000000000000" pitchFamily="2" charset="2"/>
              <a:buChar char="Ø"/>
            </a:pPr>
            <a:r>
              <a:rPr lang="en-US" sz="3200" dirty="0" err="1">
                <a:latin typeface="Arial" panose="020B0604020202020204" pitchFamily="34" charset="0"/>
                <a:cs typeface="Arial" panose="020B0604020202020204" pitchFamily="34" charset="0"/>
              </a:rPr>
              <a:t>Tăng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huyết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kỳ</a:t>
            </a:r>
            <a:endParaRPr lang="en-US" sz="3200" dirty="0">
              <a:latin typeface="Arial" panose="020B0604020202020204" pitchFamily="34" charset="0"/>
              <a:cs typeface="Arial" panose="020B0604020202020204" pitchFamily="34" charset="0"/>
            </a:endParaRPr>
          </a:p>
          <a:p>
            <a:pPr algn="just">
              <a:lnSpc>
                <a:spcPct val="150000"/>
              </a:lnSpc>
              <a:spcBef>
                <a:spcPts val="0"/>
              </a:spcBef>
              <a:spcAft>
                <a:spcPts val="0"/>
              </a:spcAft>
              <a:buFont typeface="Wingdings" panose="05000000000000000000" pitchFamily="2" charset="2"/>
              <a:buChar char="Ø"/>
            </a:pPr>
            <a:r>
              <a:rPr lang="en-US" sz="3200" dirty="0" err="1">
                <a:latin typeface="Arial" panose="020B0604020202020204" pitchFamily="34" charset="0"/>
                <a:cs typeface="Arial" panose="020B0604020202020204" pitchFamily="34" charset="0"/>
              </a:rPr>
              <a:t>Tăng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huyết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bệnh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bệnh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mạn</a:t>
            </a:r>
            <a:endParaRPr lang="en-US" sz="3200" dirty="0">
              <a:latin typeface="Arial" panose="020B0604020202020204" pitchFamily="34" charset="0"/>
              <a:cs typeface="Arial" panose="020B0604020202020204" pitchFamily="34" charset="0"/>
            </a:endParaRPr>
          </a:p>
          <a:p>
            <a:pPr algn="just">
              <a:lnSpc>
                <a:spcPct val="150000"/>
              </a:lnSpc>
              <a:spcBef>
                <a:spcPts val="0"/>
              </a:spcBef>
              <a:spcAft>
                <a:spcPts val="0"/>
              </a:spcAft>
              <a:buFont typeface="Wingdings" panose="05000000000000000000" pitchFamily="2" charset="2"/>
              <a:buChar char="Ø"/>
            </a:pPr>
            <a:r>
              <a:rPr lang="en-US" sz="3200" dirty="0" err="1">
                <a:latin typeface="Arial" panose="020B0604020202020204" pitchFamily="34" charset="0"/>
                <a:cs typeface="Arial" panose="020B0604020202020204" pitchFamily="34" charset="0"/>
              </a:rPr>
              <a:t>Tăng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huyết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áp</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tuổi</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78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57308"/>
            <a:ext cx="10515600" cy="687820"/>
          </a:xfrm>
        </p:spPr>
        <p:txBody>
          <a:bodyPr>
            <a:normAutofit fontScale="90000"/>
          </a:bodyPr>
          <a:lstStyle/>
          <a:p>
            <a:pPr algn="ctr"/>
            <a:r>
              <a:rPr lang="en-US" sz="4400" dirty="0">
                <a:latin typeface="Arial" panose="020B0604020202020204" pitchFamily="34" charset="0"/>
                <a:cs typeface="Arial" panose="020B0604020202020204" pitchFamily="34" charset="0"/>
              </a:rPr>
              <a:t>TĂNG HUYẾT ÁP CẤP CỨU</a:t>
            </a:r>
          </a:p>
        </p:txBody>
      </p:sp>
      <p:sp>
        <p:nvSpPr>
          <p:cNvPr id="3" name="Content Placeholder 2"/>
          <p:cNvSpPr>
            <a:spLocks noGrp="1"/>
          </p:cNvSpPr>
          <p:nvPr>
            <p:ph idx="1"/>
          </p:nvPr>
        </p:nvSpPr>
        <p:spPr>
          <a:xfrm>
            <a:off x="298703" y="845128"/>
            <a:ext cx="11594591" cy="6520872"/>
          </a:xfrm>
        </p:spPr>
        <p:txBody>
          <a:bodyPr>
            <a:noAutofit/>
          </a:bodyPr>
          <a:lstStyle/>
          <a:p>
            <a:pPr algn="just">
              <a:lnSpc>
                <a:spcPct val="120000"/>
              </a:lnSpc>
              <a:spcBef>
                <a:spcPts val="0"/>
              </a:spcBef>
              <a:spcAft>
                <a:spcPts val="0"/>
              </a:spcAft>
              <a:buFont typeface="Wingdings" panose="05000000000000000000" pitchFamily="2" charset="2"/>
              <a:buChar char="Ø"/>
            </a:pPr>
            <a:r>
              <a:rPr lang="vi-VN" dirty="0">
                <a:latin typeface="Arial" panose="020B0604020202020204" pitchFamily="34" charset="0"/>
                <a:cs typeface="Arial" panose="020B0604020202020204" pitchFamily="34" charset="0"/>
              </a:rPr>
              <a:t>THA cấp cứu (emergency) là tình huống THA nặng kết hợp với tổn thương cơ quan đích cấp tính thường đe dọa tính mạng và cần can thiệp hạ HA ngay lập tức thường là liệu pháp bằng đường tĩnh mạch. Bệnh nhân tăng HA đáng kể nhưng nếu không có tổn thương cơ quan đích cấp tính được gọi là tăng huyết áp khẩn trương (urgent) và thường có thể được điều trị bằng liệu pháp hạ huyết áp đường uống</a:t>
            </a:r>
            <a:endParaRPr lang="en-US" dirty="0">
              <a:latin typeface="Arial" panose="020B0604020202020204" pitchFamily="34" charset="0"/>
              <a:cs typeface="Arial" panose="020B0604020202020204" pitchFamily="34" charset="0"/>
            </a:endParaRPr>
          </a:p>
          <a:p>
            <a:pPr algn="just">
              <a:lnSpc>
                <a:spcPct val="120000"/>
              </a:lnSpc>
              <a:spcBef>
                <a:spcPts val="0"/>
              </a:spcBef>
              <a:spcAft>
                <a:spcPts val="0"/>
              </a:spcAft>
              <a:buFont typeface="Wingdings" panose="05000000000000000000" pitchFamily="2" charset="2"/>
              <a:buChar char="Ø"/>
            </a:pPr>
            <a:r>
              <a:rPr lang="vi-VN" dirty="0">
                <a:latin typeface="Arial" panose="020B0604020202020204" pitchFamily="34" charset="0"/>
                <a:cs typeface="Arial" panose="020B0604020202020204" pitchFamily="34" charset="0"/>
              </a:rPr>
              <a:t>Biểu hiện lâm sàng của THA cấp cứu có thể gặp dưới nhiều hình thái như: </a:t>
            </a:r>
            <a:endParaRPr lang="en-US" dirty="0">
              <a:latin typeface="Arial" panose="020B0604020202020204" pitchFamily="34" charset="0"/>
              <a:cs typeface="Arial" panose="020B0604020202020204" pitchFamily="34" charset="0"/>
            </a:endParaRPr>
          </a:p>
          <a:p>
            <a:pPr algn="just">
              <a:lnSpc>
                <a:spcPct val="120000"/>
              </a:lnSpc>
              <a:spcBef>
                <a:spcPts val="0"/>
              </a:spcBef>
              <a:spcAft>
                <a:spcPts val="0"/>
              </a:spcAft>
              <a:buFont typeface="Wingdings" panose="05000000000000000000" pitchFamily="2" charset="2"/>
              <a:buChar char="Ø"/>
            </a:pPr>
            <a:r>
              <a:rPr lang="vi-VN" dirty="0">
                <a:latin typeface="Arial" panose="020B0604020202020204" pitchFamily="34" charset="0"/>
                <a:cs typeface="Arial" panose="020B0604020202020204" pitchFamily="34" charset="0"/>
              </a:rPr>
              <a:t>Tăng huyết áp ác tính: Tăng HA nặng (≥ 180/120 mmHg) liên quan đến bệnh võng mạc hai bên tiến triển (xuất huyết, xuất tiết dạng bông, phù gai thị). </a:t>
            </a:r>
            <a:endParaRPr lang="en-US" dirty="0">
              <a:latin typeface="Arial" panose="020B0604020202020204" pitchFamily="34" charset="0"/>
              <a:cs typeface="Arial" panose="020B0604020202020204" pitchFamily="34" charset="0"/>
            </a:endParaRPr>
          </a:p>
          <a:p>
            <a:pPr marL="0" indent="0" algn="just">
              <a:lnSpc>
                <a:spcPct val="120000"/>
              </a:lnSpc>
              <a:spcBef>
                <a:spcPts val="0"/>
              </a:spcBef>
              <a:spcAft>
                <a:spcPts val="0"/>
              </a:spcAf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46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17C1-D831-9AAA-DE2F-B1AC67754ECA}"/>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TĂNG HUYẾT ÁP CẤP CỨU</a:t>
            </a:r>
            <a:r>
              <a:rPr lang="vi-VN" sz="4400" dirty="0">
                <a:latin typeface="Arial" panose="020B0604020202020204" pitchFamily="34" charset="0"/>
                <a:cs typeface="Arial" panose="020B0604020202020204" pitchFamily="34" charset="0"/>
              </a:rPr>
              <a:t> (tiếp)</a:t>
            </a:r>
            <a:endParaRPr lang="en-US" dirty="0"/>
          </a:p>
        </p:txBody>
      </p:sp>
      <p:sp>
        <p:nvSpPr>
          <p:cNvPr id="3" name="Content Placeholder 2">
            <a:extLst>
              <a:ext uri="{FF2B5EF4-FFF2-40B4-BE49-F238E27FC236}">
                <a16:creationId xmlns:a16="http://schemas.microsoft.com/office/drawing/2014/main" id="{67A0E395-F890-3A18-E5D0-0DFDA32D1B4C}"/>
              </a:ext>
            </a:extLst>
          </p:cNvPr>
          <p:cNvSpPr>
            <a:spLocks noGrp="1"/>
          </p:cNvSpPr>
          <p:nvPr>
            <p:ph idx="1"/>
          </p:nvPr>
        </p:nvSpPr>
        <p:sp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lgn="just">
              <a:lnSpc>
                <a:spcPct val="120000"/>
              </a:lnSpc>
              <a:spcBef>
                <a:spcPts val="0"/>
              </a:spcBef>
              <a:spcAft>
                <a:spcPts val="0"/>
              </a:spcAft>
              <a:buFont typeface="Wingdings" panose="05000000000000000000" pitchFamily="2" charset="2"/>
              <a:buChar char="Ø"/>
            </a:pPr>
            <a:r>
              <a:rPr lang="vi-VN" dirty="0">
                <a:latin typeface="Arial" panose="020B0604020202020204" pitchFamily="34" charset="0"/>
                <a:cs typeface="Arial" panose="020B0604020202020204" pitchFamily="34" charset="0"/>
              </a:rPr>
              <a:t>Bệnh não do tăng huyết áp: Tăng HA nặng liên quan đến hôn mê, co giật, mù vỏ não và hôn mê mà không có các nguyên nhân khác.</a:t>
            </a:r>
            <a:endParaRPr lang="en-US" dirty="0">
              <a:latin typeface="Arial" panose="020B0604020202020204" pitchFamily="34" charset="0"/>
              <a:cs typeface="Arial" panose="020B0604020202020204" pitchFamily="34" charset="0"/>
            </a:endParaRPr>
          </a:p>
          <a:p>
            <a:pPr algn="just">
              <a:lnSpc>
                <a:spcPct val="120000"/>
              </a:lnSpc>
              <a:spcBef>
                <a:spcPts val="0"/>
              </a:spcBef>
              <a:spcAft>
                <a:spcPts val="0"/>
              </a:spcAft>
              <a:buFont typeface="Wingdings" panose="05000000000000000000" pitchFamily="2" charset="2"/>
              <a:buChar char="Ø"/>
            </a:pPr>
            <a:r>
              <a:rPr lang="vi-VN" dirty="0">
                <a:latin typeface="Arial" panose="020B0604020202020204" pitchFamily="34" charset="0"/>
                <a:cs typeface="Arial" panose="020B0604020202020204" pitchFamily="34" charset="0"/>
              </a:rPr>
              <a:t>Bệnh vi mạch huyết khối do tăng huyết áp: Tăng HA nặng liên quan đến tán huyết và giảm tiểu cầu trong trường hợp không có nguyên nhân khác và cải thiện khi điều trị hạ HA.</a:t>
            </a:r>
            <a:endParaRPr lang="en-US" dirty="0">
              <a:latin typeface="Arial" panose="020B0604020202020204" pitchFamily="34" charset="0"/>
              <a:cs typeface="Arial" panose="020B0604020202020204" pitchFamily="34" charset="0"/>
            </a:endParaRPr>
          </a:p>
          <a:p>
            <a:pPr algn="just">
              <a:lnSpc>
                <a:spcPct val="120000"/>
              </a:lnSpc>
              <a:spcBef>
                <a:spcPts val="0"/>
              </a:spcBef>
              <a:spcAft>
                <a:spcPts val="0"/>
              </a:spcAft>
              <a:buFont typeface="Wingdings" panose="05000000000000000000" pitchFamily="2" charset="2"/>
              <a:buChar char="Ø"/>
            </a:pP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THA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cứu</a:t>
            </a:r>
            <a:r>
              <a:rPr lang="en-US" dirty="0">
                <a:latin typeface="Arial" panose="020B0604020202020204" pitchFamily="34" charset="0"/>
                <a:cs typeface="Arial" panose="020B0604020202020204" pitchFamily="34" charset="0"/>
              </a:rPr>
              <a:t> bao </a:t>
            </a:r>
            <a:r>
              <a:rPr lang="en-US" dirty="0" err="1">
                <a:latin typeface="Arial" panose="020B0604020202020204" pitchFamily="34" charset="0"/>
                <a:cs typeface="Arial" panose="020B0604020202020204" pitchFamily="34" charset="0"/>
              </a:rPr>
              <a:t>gồm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tăng</a:t>
            </a:r>
            <a:r>
              <a:rPr lang="en-US" dirty="0">
                <a:latin typeface="Arial" panose="020B0604020202020204" pitchFamily="34" charset="0"/>
                <a:cs typeface="Arial" panose="020B0604020202020204" pitchFamily="34" charset="0"/>
              </a:rPr>
              <a:t> HA </a:t>
            </a:r>
            <a:r>
              <a:rPr lang="en-US" dirty="0" err="1">
                <a:latin typeface="Arial" panose="020B0604020202020204" pitchFamily="34" charset="0"/>
                <a:cs typeface="Arial" panose="020B0604020202020204" pitchFamily="34" charset="0"/>
              </a:rPr>
              <a:t>nặng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tim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phình</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bóc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nặng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giật</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8710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74" t="1866" b="1866"/>
          <a:stretch/>
        </p:blipFill>
        <p:spPr>
          <a:xfrm>
            <a:off x="0" y="0"/>
            <a:ext cx="12192000" cy="6413500"/>
          </a:xfrm>
        </p:spPr>
      </p:pic>
    </p:spTree>
    <p:extLst>
      <p:ext uri="{BB962C8B-B14F-4D97-AF65-F5344CB8AC3E}">
        <p14:creationId xmlns:p14="http://schemas.microsoft.com/office/powerpoint/2010/main" val="2419768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30133"/>
          </a:xfrm>
        </p:spPr>
        <p:txBody>
          <a:bodyPr/>
          <a:lstStyle/>
          <a:p>
            <a:pPr algn="ctr"/>
            <a:r>
              <a:rPr lang="en-US" dirty="0">
                <a:latin typeface="Arial" panose="020B0604020202020204" pitchFamily="34" charset="0"/>
                <a:cs typeface="Arial" panose="020B0604020202020204" pitchFamily="34" charset="0"/>
              </a:rPr>
              <a:t>TĂNG HUYẾT ÁP TRONG THAI KỲ</a:t>
            </a:r>
          </a:p>
        </p:txBody>
      </p:sp>
      <p:sp>
        <p:nvSpPr>
          <p:cNvPr id="3" name="Content Placeholder 2"/>
          <p:cNvSpPr>
            <a:spLocks noGrp="1"/>
          </p:cNvSpPr>
          <p:nvPr>
            <p:ph idx="1"/>
          </p:nvPr>
        </p:nvSpPr>
        <p:spPr>
          <a:xfrm>
            <a:off x="886692" y="1690256"/>
            <a:ext cx="10854204" cy="4600816"/>
          </a:xfrm>
        </p:spPr>
        <p:txBody>
          <a:bodyPr>
            <a:normAutofit fontScale="92500"/>
          </a:bodyPr>
          <a:lstStyle/>
          <a:p>
            <a:pPr algn="just">
              <a:lnSpc>
                <a:spcPct val="150000"/>
              </a:lnSpc>
              <a:spcBef>
                <a:spcPts val="0"/>
              </a:spcBef>
              <a:spcAft>
                <a:spcPts val="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THA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a:t>
            </a:r>
            <a:r>
              <a:rPr lang="en-US" sz="2400" dirty="0">
                <a:latin typeface="Arial" panose="020B0604020202020204" pitchFamily="34" charset="0"/>
                <a:cs typeface="Arial" panose="020B0604020202020204" pitchFamily="34" charset="0"/>
              </a:rPr>
              <a:t> y </a:t>
            </a:r>
            <a:r>
              <a:rPr lang="en-US" sz="2400" dirty="0" err="1">
                <a:latin typeface="Arial" panose="020B0604020202020204" pitchFamily="34" charset="0"/>
                <a:cs typeface="Arial" panose="020B0604020202020204" pitchFamily="34" charset="0"/>
              </a:rPr>
              <a:t>tế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gặp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bệnh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endParaRPr lang="en-US" sz="2400" dirty="0">
              <a:latin typeface="Arial" panose="020B0604020202020204" pitchFamily="34" charset="0"/>
              <a:cs typeface="Arial" panose="020B0604020202020204" pitchFamily="34" charset="0"/>
            </a:endParaRPr>
          </a:p>
          <a:p>
            <a:pPr algn="just">
              <a:lnSpc>
                <a:spcPct val="15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THA trong thai kỳ bao gồm các khía cạnh sau: </a:t>
            </a:r>
            <a:endParaRPr lang="en-US" sz="2400" dirty="0">
              <a:latin typeface="Arial" panose="020B0604020202020204" pitchFamily="34" charset="0"/>
              <a:cs typeface="Arial" panose="020B0604020202020204" pitchFamily="34" charset="0"/>
            </a:endParaRPr>
          </a:p>
          <a:p>
            <a:pPr algn="just">
              <a:lnSpc>
                <a:spcPct val="15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THA nhẹ đến trung bình: đo HA trong ít nhất hai lần khám và cách nhau ít nhất 4 giờ, HATT ≥ 140 mmHg (nhưng &lt; 160 mmHg) và/hoặc HATTr ≥ 90 mmHg (nhưng &lt; 110 mmHg). </a:t>
            </a:r>
            <a:endParaRPr lang="en-US" sz="2400" dirty="0">
              <a:latin typeface="Arial" panose="020B0604020202020204" pitchFamily="34" charset="0"/>
              <a:cs typeface="Arial" panose="020B0604020202020204" pitchFamily="34" charset="0"/>
            </a:endParaRPr>
          </a:p>
          <a:p>
            <a:pPr algn="just">
              <a:lnSpc>
                <a:spcPct val="15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THA nặng: HATT ≥ 160 mmHg và/hoặc HATTr ≥ 110 mmHg. HATT ≥ 170 mmHg có hoặc không có HATTr ≥ 110 mmHg là một cấp cứu nội khoa và cần được điều trị khẩn cấp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998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337300"/>
          </a:xfrm>
        </p:spPr>
      </p:pic>
      <p:sp>
        <p:nvSpPr>
          <p:cNvPr id="5" name="Rectangle 4"/>
          <p:cNvSpPr/>
          <p:nvPr/>
        </p:nvSpPr>
        <p:spPr>
          <a:xfrm>
            <a:off x="1828799" y="420624"/>
            <a:ext cx="8503920" cy="8308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98617" y="2023963"/>
            <a:ext cx="8398110" cy="5232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340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960" y="221592"/>
            <a:ext cx="10515600" cy="549275"/>
          </a:xfrm>
        </p:spPr>
        <p:txBody>
          <a:bodyPr>
            <a:noAutofit/>
          </a:bodyPr>
          <a:lstStyle/>
          <a:p>
            <a:pPr algn="ctr"/>
            <a:r>
              <a:rPr lang="en-US" sz="3600" dirty="0">
                <a:latin typeface="Arial" panose="020B0604020202020204" pitchFamily="34" charset="0"/>
                <a:cs typeface="Arial" panose="020B0604020202020204" pitchFamily="34" charset="0"/>
              </a:rPr>
              <a:t>TĂNG HUYẾT ÁP VÀ NGƯỜI CAO TUỔI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4291"/>
            <a:ext cx="12192000" cy="5564909"/>
          </a:xfrm>
        </p:spPr>
      </p:pic>
      <p:sp>
        <p:nvSpPr>
          <p:cNvPr id="5" name="Rectangle 4"/>
          <p:cNvSpPr/>
          <p:nvPr/>
        </p:nvSpPr>
        <p:spPr>
          <a:xfrm>
            <a:off x="1517904" y="5998464"/>
            <a:ext cx="8503920" cy="8308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209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2782" y="0"/>
            <a:ext cx="10515600" cy="812511"/>
          </a:xfrm>
        </p:spPr>
        <p:txBody>
          <a:bodyPr>
            <a:normAutofit/>
          </a:bodyPr>
          <a:lstStyle/>
          <a:p>
            <a:pPr algn="ctr"/>
            <a:r>
              <a:rPr lang="en-US" sz="4000" dirty="0">
                <a:latin typeface="Arial" panose="020B0604020202020204" pitchFamily="34" charset="0"/>
                <a:cs typeface="Arial" panose="020B0604020202020204" pitchFamily="34" charset="0"/>
              </a:rPr>
              <a:t>THA VÀ ĐÁI THÁO ĐƯỜNG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1700"/>
            <a:ext cx="12192000" cy="5448300"/>
          </a:xfrm>
        </p:spPr>
      </p:pic>
      <p:sp>
        <p:nvSpPr>
          <p:cNvPr id="5" name="Rectangle 4"/>
          <p:cNvSpPr/>
          <p:nvPr/>
        </p:nvSpPr>
        <p:spPr>
          <a:xfrm>
            <a:off x="782781" y="1805286"/>
            <a:ext cx="8713915" cy="14865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17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491" y="0"/>
            <a:ext cx="10515600" cy="701675"/>
          </a:xfrm>
        </p:spPr>
        <p:txBody>
          <a:bodyPr>
            <a:normAutofit/>
          </a:bodyPr>
          <a:lstStyle/>
          <a:p>
            <a:pPr algn="ctr"/>
            <a:r>
              <a:rPr lang="en-US" sz="4000" dirty="0">
                <a:latin typeface="Arial" panose="020B0604020202020204" pitchFamily="34" charset="0"/>
                <a:cs typeface="Arial" panose="020B0604020202020204" pitchFamily="34" charset="0"/>
              </a:rPr>
              <a:t>THA VÀ SUY TIM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90094"/>
            <a:ext cx="12192000" cy="5634506"/>
          </a:xfrm>
        </p:spPr>
      </p:pic>
      <p:sp>
        <p:nvSpPr>
          <p:cNvPr id="5" name="Rectangle 4"/>
          <p:cNvSpPr/>
          <p:nvPr/>
        </p:nvSpPr>
        <p:spPr>
          <a:xfrm>
            <a:off x="2119745" y="1682496"/>
            <a:ext cx="7065819" cy="1481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77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ACF3-5EE8-7062-734D-ED84133C07F4}"/>
              </a:ext>
            </a:extLst>
          </p:cNvPr>
          <p:cNvSpPr>
            <a:spLocks noGrp="1"/>
          </p:cNvSpPr>
          <p:nvPr>
            <p:ph type="title"/>
          </p:nvPr>
        </p:nvSpPr>
        <p:sp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vi-VN" dirty="0"/>
              <a:t>NỘI DUNG TRÌNH BÀY</a:t>
            </a:r>
            <a:endParaRPr lang="en-US" dirty="0"/>
          </a:p>
        </p:txBody>
      </p:sp>
      <p:graphicFrame>
        <p:nvGraphicFramePr>
          <p:cNvPr id="4" name="Content Placeholder 3">
            <a:extLst>
              <a:ext uri="{FF2B5EF4-FFF2-40B4-BE49-F238E27FC236}">
                <a16:creationId xmlns:a16="http://schemas.microsoft.com/office/drawing/2014/main" id="{4F4FA917-4C01-777D-F1C5-3CBE87C0AE2A}"/>
              </a:ext>
            </a:extLst>
          </p:cNvPr>
          <p:cNvGraphicFramePr>
            <a:graphicFrameLocks noGrp="1"/>
          </p:cNvGraphicFramePr>
          <p:nvPr>
            <p:ph idx="1"/>
            <p:extLst>
              <p:ext uri="{D42A27DB-BD31-4B8C-83A1-F6EECF244321}">
                <p14:modId xmlns:p14="http://schemas.microsoft.com/office/powerpoint/2010/main" val="24572640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258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129" y="255397"/>
            <a:ext cx="10515600" cy="646257"/>
          </a:xfrm>
        </p:spPr>
        <p:txBody>
          <a:bodyPr>
            <a:normAutofit/>
          </a:bodyPr>
          <a:lstStyle/>
          <a:p>
            <a:pPr algn="ctr"/>
            <a:r>
              <a:rPr lang="en-US" sz="4000" dirty="0">
                <a:latin typeface="Arial" panose="020B0604020202020204" pitchFamily="34" charset="0"/>
                <a:cs typeface="Arial" panose="020B0604020202020204" pitchFamily="34" charset="0"/>
              </a:rPr>
              <a:t>THA VÀ BỆNH THẬN MẠN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6014"/>
            <a:ext cx="12191999" cy="5363186"/>
          </a:xfrm>
        </p:spPr>
      </p:pic>
      <p:sp>
        <p:nvSpPr>
          <p:cNvPr id="5" name="Rectangle 4"/>
          <p:cNvSpPr/>
          <p:nvPr/>
        </p:nvSpPr>
        <p:spPr>
          <a:xfrm>
            <a:off x="820129" y="1719072"/>
            <a:ext cx="10515600" cy="13350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31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25283">
              <a:srgbClr val="FBE8D1"/>
            </a:gs>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9558" y="0"/>
            <a:ext cx="10058400" cy="902117"/>
          </a:xfrm>
        </p:spPr>
        <p:txBody>
          <a:bodyPr/>
          <a:lstStyle/>
          <a:p>
            <a:pPr algn="ctr"/>
            <a:r>
              <a:rPr lang="en-US" dirty="0">
                <a:latin typeface="Arial" panose="020B0604020202020204" pitchFamily="34" charset="0"/>
                <a:cs typeface="Arial" panose="020B0604020202020204" pitchFamily="34" charset="0"/>
              </a:rPr>
              <a:t>KẾT LUẬN</a:t>
            </a:r>
          </a:p>
        </p:txBody>
      </p:sp>
      <p:sp>
        <p:nvSpPr>
          <p:cNvPr id="3" name="Content Placeholder 2"/>
          <p:cNvSpPr>
            <a:spLocks noGrp="1"/>
          </p:cNvSpPr>
          <p:nvPr>
            <p:ph idx="1"/>
          </p:nvPr>
        </p:nvSpPr>
        <p:spPr>
          <a:xfrm>
            <a:off x="444942" y="1078992"/>
            <a:ext cx="11405681" cy="5137591"/>
          </a:xfrm>
        </p:spPr>
        <p:txBody>
          <a:bodyPr>
            <a:noAutofit/>
          </a:bodyPr>
          <a:lstStyle/>
          <a:p>
            <a:pPr algn="just">
              <a:lnSpc>
                <a:spcPct val="120000"/>
              </a:lnSpc>
              <a:spcBef>
                <a:spcPts val="0"/>
              </a:spcBef>
              <a:spcAft>
                <a:spcPts val="0"/>
              </a:spcAft>
              <a:buFont typeface="Wingdings" panose="05000000000000000000" pitchFamily="2" charset="2"/>
              <a:buChar char="Ø"/>
            </a:pPr>
            <a:r>
              <a:rPr lang="vi-VN" sz="2400" dirty="0">
                <a:latin typeface="+mn-lt"/>
                <a:cs typeface="Arial" panose="020B0604020202020204" pitchFamily="34" charset="0"/>
              </a:rPr>
              <a:t> Tăng huyết áp vẫn đang là một vấn đề thách thức cho y học và cho đội ngũ thầy thuốc.</a:t>
            </a:r>
            <a:endParaRPr lang="en-US" sz="2400" dirty="0">
              <a:latin typeface="+mn-lt"/>
              <a:cs typeface="Arial" panose="020B0604020202020204" pitchFamily="34" charset="0"/>
            </a:endParaRPr>
          </a:p>
          <a:p>
            <a:pPr algn="just">
              <a:lnSpc>
                <a:spcPct val="120000"/>
              </a:lnSpc>
              <a:spcBef>
                <a:spcPts val="0"/>
              </a:spcBef>
              <a:spcAft>
                <a:spcPts val="0"/>
              </a:spcAft>
              <a:buFont typeface="Wingdings" panose="05000000000000000000" pitchFamily="2" charset="2"/>
              <a:buChar char="Ø"/>
            </a:pPr>
            <a:r>
              <a:rPr lang="vi-VN" sz="2400" dirty="0">
                <a:latin typeface="+mn-lt"/>
                <a:cs typeface="Arial" panose="020B0604020202020204" pitchFamily="34" charset="0"/>
              </a:rPr>
              <a:t>  Chẩn đoán và điều trị THA theo cá thể hóa với xác định ngưỡng và đích cần điều trị thuốc và TĐLS dựa vào chứng cứ có hiệu quả an toàn với sớm đạt đích và duy trì thời gian HA trong ranh giới đích (TTR) ổn định nếu dung </a:t>
            </a:r>
            <a:r>
              <a:rPr lang="vi-VN" sz="2400">
                <a:latin typeface="+mn-lt"/>
                <a:cs typeface="Arial" panose="020B0604020202020204" pitchFamily="34" charset="0"/>
              </a:rPr>
              <a:t>nạp được.</a:t>
            </a:r>
            <a:endParaRPr lang="en-US" sz="2400" dirty="0">
              <a:latin typeface="+mn-lt"/>
              <a:cs typeface="Arial" panose="020B0604020202020204" pitchFamily="34" charset="0"/>
            </a:endParaRPr>
          </a:p>
          <a:p>
            <a:pPr algn="just">
              <a:lnSpc>
                <a:spcPct val="120000"/>
              </a:lnSpc>
              <a:spcBef>
                <a:spcPts val="0"/>
              </a:spcBef>
              <a:spcAft>
                <a:spcPts val="0"/>
              </a:spcAft>
              <a:buFont typeface="Wingdings" panose="05000000000000000000" pitchFamily="2" charset="2"/>
              <a:buChar char="Ø"/>
            </a:pPr>
            <a:r>
              <a:rPr lang="vi-VN" sz="2400" dirty="0">
                <a:latin typeface="+mn-lt"/>
                <a:cs typeface="Arial" panose="020B0604020202020204" pitchFamily="34" charset="0"/>
              </a:rPr>
              <a:t>  Ngưỡng bắt đầu điều trị thuốc và đích HA cần đạt là </a:t>
            </a:r>
            <a:r>
              <a:rPr lang="en-US" sz="2400" dirty="0">
                <a:latin typeface="+mn-lt"/>
              </a:rPr>
              <a:t>&lt; 130/80 mmHg n</a:t>
            </a:r>
            <a:r>
              <a:rPr lang="vi-VN" sz="2400" dirty="0">
                <a:latin typeface="+mn-lt"/>
              </a:rPr>
              <a:t>gay với HA Bình Thường Cao có Bệnh tim mạch do vữa xơ, Đái tháo đường, Bệnh thận mạn, Đột quỵ, Nguy Cơ Cao đến THA thật sự.</a:t>
            </a:r>
            <a:endParaRPr lang="en-US" sz="2400" dirty="0">
              <a:latin typeface="+mn-lt"/>
            </a:endParaRPr>
          </a:p>
          <a:p>
            <a:pPr algn="just">
              <a:lnSpc>
                <a:spcPct val="120000"/>
              </a:lnSpc>
              <a:spcBef>
                <a:spcPts val="0"/>
              </a:spcBef>
              <a:spcAft>
                <a:spcPts val="0"/>
              </a:spcAft>
              <a:buFont typeface="Wingdings" panose="05000000000000000000" pitchFamily="2" charset="2"/>
              <a:buChar char="Ø"/>
            </a:pPr>
            <a:r>
              <a:rPr lang="vi-VN" sz="2400" dirty="0">
                <a:latin typeface="+mn-lt"/>
              </a:rPr>
              <a:t> Điều trị cần tích cực TĐLS và phối hợp thuốc sớm với liệu trình đơn giản, thiết yếu theo thuốc sẵn có và tối ưu với cốt lõi viên phối hợp liều cố định từ thấp đến liều thông thường: A+C hoặc D, A+C+D</a:t>
            </a:r>
            <a:r>
              <a:rPr lang="en-US" sz="2400" dirty="0">
                <a:latin typeface="+mn-lt"/>
              </a:rPr>
              <a:t>, …</a:t>
            </a:r>
            <a:endParaRPr lang="en-US" sz="2400" dirty="0">
              <a:latin typeface="+mn-lt"/>
              <a:cs typeface="Arial" panose="020B0604020202020204" pitchFamily="34" charset="0"/>
            </a:endParaRPr>
          </a:p>
        </p:txBody>
      </p:sp>
    </p:spTree>
    <p:extLst>
      <p:ext uri="{BB962C8B-B14F-4D97-AF65-F5344CB8AC3E}">
        <p14:creationId xmlns:p14="http://schemas.microsoft.com/office/powerpoint/2010/main" val="338428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 y="0"/>
            <a:ext cx="12052301" cy="6324600"/>
          </a:xfrm>
        </p:spPr>
      </p:pic>
    </p:spTree>
    <p:extLst>
      <p:ext uri="{BB962C8B-B14F-4D97-AF65-F5344CB8AC3E}">
        <p14:creationId xmlns:p14="http://schemas.microsoft.com/office/powerpoint/2010/main" val="1223721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375399"/>
          </a:xfrm>
        </p:spPr>
      </p:pic>
    </p:spTree>
    <p:extLst>
      <p:ext uri="{BB962C8B-B14F-4D97-AF65-F5344CB8AC3E}">
        <p14:creationId xmlns:p14="http://schemas.microsoft.com/office/powerpoint/2010/main" val="2273412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350001"/>
          </a:xfrm>
        </p:spPr>
      </p:pic>
    </p:spTree>
    <p:extLst>
      <p:ext uri="{BB962C8B-B14F-4D97-AF65-F5344CB8AC3E}">
        <p14:creationId xmlns:p14="http://schemas.microsoft.com/office/powerpoint/2010/main" val="3550988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350000"/>
          </a:xfrm>
        </p:spPr>
      </p:pic>
    </p:spTree>
    <p:extLst>
      <p:ext uri="{BB962C8B-B14F-4D97-AF65-F5344CB8AC3E}">
        <p14:creationId xmlns:p14="http://schemas.microsoft.com/office/powerpoint/2010/main" val="2976589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D5DABD-20E1-257E-575F-F5BDE83268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2855" y="1308101"/>
            <a:ext cx="8266290" cy="4649788"/>
          </a:xfrm>
        </p:spPr>
      </p:pic>
    </p:spTree>
    <p:extLst>
      <p:ext uri="{BB962C8B-B14F-4D97-AF65-F5344CB8AC3E}">
        <p14:creationId xmlns:p14="http://schemas.microsoft.com/office/powerpoint/2010/main" val="289086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083040" cy="1109472"/>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CHẨN ĐOÁN VÀ PHÂN ĐỘ THA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688910"/>
              </p:ext>
            </p:extLst>
          </p:nvPr>
        </p:nvGraphicFramePr>
        <p:xfrm>
          <a:off x="1005840" y="1463039"/>
          <a:ext cx="10204703" cy="4803168"/>
        </p:xfrm>
        <a:graphic>
          <a:graphicData uri="http://schemas.openxmlformats.org/drawingml/2006/table">
            <a:tbl>
              <a:tblPr firstRow="1" firstCol="1" bandRow="1">
                <a:tableStyleId>{5C22544A-7EE6-4342-B048-85BDC9FD1C3A}</a:tableStyleId>
              </a:tblPr>
              <a:tblGrid>
                <a:gridCol w="3467618">
                  <a:extLst>
                    <a:ext uri="{9D8B030D-6E8A-4147-A177-3AD203B41FA5}">
                      <a16:colId xmlns:a16="http://schemas.microsoft.com/office/drawing/2014/main" val="20000"/>
                    </a:ext>
                  </a:extLst>
                </a:gridCol>
                <a:gridCol w="2386549">
                  <a:extLst>
                    <a:ext uri="{9D8B030D-6E8A-4147-A177-3AD203B41FA5}">
                      <a16:colId xmlns:a16="http://schemas.microsoft.com/office/drawing/2014/main" val="20001"/>
                    </a:ext>
                  </a:extLst>
                </a:gridCol>
                <a:gridCol w="1873666">
                  <a:extLst>
                    <a:ext uri="{9D8B030D-6E8A-4147-A177-3AD203B41FA5}">
                      <a16:colId xmlns:a16="http://schemas.microsoft.com/office/drawing/2014/main" val="20002"/>
                    </a:ext>
                  </a:extLst>
                </a:gridCol>
                <a:gridCol w="2476870">
                  <a:extLst>
                    <a:ext uri="{9D8B030D-6E8A-4147-A177-3AD203B41FA5}">
                      <a16:colId xmlns:a16="http://schemas.microsoft.com/office/drawing/2014/main" val="20003"/>
                    </a:ext>
                  </a:extLst>
                </a:gridCol>
              </a:tblGrid>
              <a:tr h="577732">
                <a:tc>
                  <a:txBody>
                    <a:bodyPr/>
                    <a:lstStyle/>
                    <a:p>
                      <a:pPr marL="575310" indent="356870" algn="l">
                        <a:lnSpc>
                          <a:spcPct val="120000"/>
                        </a:lnSpc>
                        <a:spcBef>
                          <a:spcPts val="0"/>
                        </a:spcBef>
                        <a:spcAft>
                          <a:spcPts val="0"/>
                        </a:spcAft>
                      </a:pPr>
                      <a:r>
                        <a:rPr lang="vi-VN" sz="2200" dirty="0">
                          <a:solidFill>
                            <a:schemeClr val="tx1"/>
                          </a:solidFill>
                          <a:effectLst/>
                          <a:latin typeface="+mn-lt"/>
                          <a:cs typeface="Arial" pitchFamily="34" charset="0"/>
                        </a:rPr>
                        <a:t>Phân</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độ</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marL="162560" marR="156210" indent="356870" algn="ctr">
                        <a:lnSpc>
                          <a:spcPct val="120000"/>
                        </a:lnSpc>
                        <a:spcBef>
                          <a:spcPts val="0"/>
                        </a:spcBef>
                        <a:spcAft>
                          <a:spcPts val="0"/>
                        </a:spcAft>
                      </a:pPr>
                      <a:r>
                        <a:rPr lang="vi-VN" sz="2200" dirty="0">
                          <a:solidFill>
                            <a:schemeClr val="tx1"/>
                          </a:solidFill>
                          <a:effectLst/>
                          <a:latin typeface="+mn-lt"/>
                          <a:cs typeface="Arial" pitchFamily="34" charset="0"/>
                        </a:rPr>
                        <a:t>HATT</a:t>
                      </a:r>
                      <a:r>
                        <a:rPr lang="vi-VN" sz="2200" spc="-1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(mmHg)</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indent="356870" algn="l">
                        <a:lnSpc>
                          <a:spcPct val="120000"/>
                        </a:lnSpc>
                        <a:spcBef>
                          <a:spcPts val="0"/>
                        </a:spcBef>
                        <a:spcAft>
                          <a:spcPts val="0"/>
                        </a:spcAft>
                      </a:pPr>
                      <a:r>
                        <a:rPr lang="vi-VN" sz="2200">
                          <a:solidFill>
                            <a:schemeClr val="tx1"/>
                          </a:solidFill>
                          <a:effectLst/>
                          <a:latin typeface="+mn-lt"/>
                          <a:cs typeface="Arial" pitchFamily="34" charset="0"/>
                        </a:rPr>
                        <a:t> </a:t>
                      </a:r>
                      <a:endParaRPr lang="en-US" sz="2200">
                        <a:solidFill>
                          <a:schemeClr val="tx1"/>
                        </a:solidFill>
                        <a:effectLst/>
                        <a:latin typeface="+mn-lt"/>
                        <a:ea typeface="Times New Roman"/>
                        <a:cs typeface="Arial" pitchFamily="34" charset="0"/>
                      </a:endParaRPr>
                    </a:p>
                  </a:txBody>
                  <a:tcPr marL="0" marR="0" marT="0" marB="0" anchor="ctr"/>
                </a:tc>
                <a:tc>
                  <a:txBody>
                    <a:bodyPr/>
                    <a:lstStyle/>
                    <a:p>
                      <a:pPr marL="67945" marR="60960" indent="356870" algn="ctr">
                        <a:lnSpc>
                          <a:spcPct val="120000"/>
                        </a:lnSpc>
                        <a:spcBef>
                          <a:spcPts val="0"/>
                        </a:spcBef>
                        <a:spcAft>
                          <a:spcPts val="0"/>
                        </a:spcAft>
                      </a:pPr>
                      <a:r>
                        <a:rPr lang="vi-VN" sz="2200">
                          <a:solidFill>
                            <a:schemeClr val="tx1"/>
                          </a:solidFill>
                          <a:effectLst/>
                          <a:latin typeface="+mn-lt"/>
                          <a:cs typeface="Arial" pitchFamily="34" charset="0"/>
                        </a:rPr>
                        <a:t>HATTr</a:t>
                      </a:r>
                      <a:r>
                        <a:rPr lang="vi-VN" sz="2200" spc="-10">
                          <a:solidFill>
                            <a:schemeClr val="tx1"/>
                          </a:solidFill>
                          <a:effectLst/>
                          <a:latin typeface="+mn-lt"/>
                          <a:cs typeface="Arial" pitchFamily="34" charset="0"/>
                        </a:rPr>
                        <a:t> </a:t>
                      </a:r>
                      <a:r>
                        <a:rPr lang="vi-VN" sz="2200">
                          <a:solidFill>
                            <a:schemeClr val="tx1"/>
                          </a:solidFill>
                          <a:effectLst/>
                          <a:latin typeface="+mn-lt"/>
                          <a:cs typeface="Arial" pitchFamily="34" charset="0"/>
                        </a:rPr>
                        <a:t>(mmHg)</a:t>
                      </a:r>
                      <a:endParaRPr lang="en-US" sz="2200">
                        <a:solidFill>
                          <a:schemeClr val="tx1"/>
                        </a:solidFill>
                        <a:effectLst/>
                        <a:latin typeface="+mn-lt"/>
                        <a:ea typeface="Times New Roman"/>
                        <a:cs typeface="Arial" pitchFamily="34" charset="0"/>
                      </a:endParaRPr>
                    </a:p>
                  </a:txBody>
                  <a:tcPr marL="0" marR="0" marT="0" marB="0" anchor="ctr"/>
                </a:tc>
                <a:extLst>
                  <a:ext uri="{0D108BD9-81ED-4DB2-BD59-A6C34878D82A}">
                    <a16:rowId xmlns:a16="http://schemas.microsoft.com/office/drawing/2014/main" val="10000"/>
                  </a:ext>
                </a:extLst>
              </a:tr>
              <a:tr h="550222">
                <a:tc>
                  <a:txBody>
                    <a:bodyPr/>
                    <a:lstStyle/>
                    <a:p>
                      <a:pPr marL="67945" indent="356870" algn="l">
                        <a:lnSpc>
                          <a:spcPct val="120000"/>
                        </a:lnSpc>
                        <a:spcBef>
                          <a:spcPts val="0"/>
                        </a:spcBef>
                        <a:spcAft>
                          <a:spcPts val="0"/>
                        </a:spcAft>
                      </a:pPr>
                      <a:r>
                        <a:rPr lang="vi-VN" sz="2200" dirty="0">
                          <a:solidFill>
                            <a:schemeClr val="tx1"/>
                          </a:solidFill>
                          <a:effectLst/>
                          <a:latin typeface="+mn-lt"/>
                          <a:cs typeface="Arial" pitchFamily="34" charset="0"/>
                        </a:rPr>
                        <a:t>HA</a:t>
                      </a:r>
                      <a:r>
                        <a:rPr lang="vi-VN" sz="2200" spc="-1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bình</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thường</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marL="162560" marR="155575" indent="356870" algn="ctr">
                        <a:lnSpc>
                          <a:spcPct val="120000"/>
                        </a:lnSpc>
                        <a:spcBef>
                          <a:spcPts val="0"/>
                        </a:spcBef>
                        <a:spcAft>
                          <a:spcPts val="0"/>
                        </a:spcAft>
                      </a:pPr>
                      <a:r>
                        <a:rPr lang="vi-VN" sz="2200" dirty="0">
                          <a:solidFill>
                            <a:schemeClr val="tx1"/>
                          </a:solidFill>
                          <a:effectLst/>
                          <a:latin typeface="+mn-lt"/>
                          <a:cs typeface="Arial" pitchFamily="34" charset="0"/>
                        </a:rPr>
                        <a:t>&lt;130</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marL="309880" marR="299720" indent="356870" algn="ctr">
                        <a:lnSpc>
                          <a:spcPct val="120000"/>
                        </a:lnSpc>
                        <a:spcBef>
                          <a:spcPts val="0"/>
                        </a:spcBef>
                        <a:spcAft>
                          <a:spcPts val="0"/>
                        </a:spcAft>
                      </a:pPr>
                      <a:r>
                        <a:rPr lang="vi-VN" sz="2200">
                          <a:solidFill>
                            <a:schemeClr val="tx1"/>
                          </a:solidFill>
                          <a:effectLst/>
                          <a:latin typeface="+mn-lt"/>
                          <a:cs typeface="Arial" pitchFamily="34" charset="0"/>
                        </a:rPr>
                        <a:t>và</a:t>
                      </a:r>
                      <a:endParaRPr lang="en-US" sz="2200">
                        <a:solidFill>
                          <a:schemeClr val="tx1"/>
                        </a:solidFill>
                        <a:effectLst/>
                        <a:latin typeface="+mn-lt"/>
                        <a:ea typeface="Times New Roman"/>
                        <a:cs typeface="Arial" pitchFamily="34" charset="0"/>
                      </a:endParaRPr>
                    </a:p>
                  </a:txBody>
                  <a:tcPr marL="0" marR="0" marT="0" marB="0" anchor="ctr"/>
                </a:tc>
                <a:tc>
                  <a:txBody>
                    <a:bodyPr/>
                    <a:lstStyle/>
                    <a:p>
                      <a:pPr marL="67945" marR="60960" indent="356870" algn="ctr">
                        <a:lnSpc>
                          <a:spcPct val="120000"/>
                        </a:lnSpc>
                        <a:spcBef>
                          <a:spcPts val="0"/>
                        </a:spcBef>
                        <a:spcAft>
                          <a:spcPts val="0"/>
                        </a:spcAft>
                      </a:pPr>
                      <a:r>
                        <a:rPr lang="vi-VN" sz="2200">
                          <a:solidFill>
                            <a:schemeClr val="tx1"/>
                          </a:solidFill>
                          <a:effectLst/>
                          <a:latin typeface="+mn-lt"/>
                          <a:cs typeface="Arial" pitchFamily="34" charset="0"/>
                        </a:rPr>
                        <a:t>&lt;85</a:t>
                      </a:r>
                      <a:endParaRPr lang="en-US" sz="2200">
                        <a:solidFill>
                          <a:schemeClr val="tx1"/>
                        </a:solidFill>
                        <a:effectLst/>
                        <a:latin typeface="+mn-lt"/>
                        <a:ea typeface="Times New Roman"/>
                        <a:cs typeface="Arial" pitchFamily="34" charset="0"/>
                      </a:endParaRPr>
                    </a:p>
                  </a:txBody>
                  <a:tcPr marL="0" marR="0" marT="0" marB="0" anchor="ctr"/>
                </a:tc>
                <a:extLst>
                  <a:ext uri="{0D108BD9-81ED-4DB2-BD59-A6C34878D82A}">
                    <a16:rowId xmlns:a16="http://schemas.microsoft.com/office/drawing/2014/main" val="10001"/>
                  </a:ext>
                </a:extLst>
              </a:tr>
              <a:tr h="550222">
                <a:tc>
                  <a:txBody>
                    <a:bodyPr/>
                    <a:lstStyle/>
                    <a:p>
                      <a:pPr marL="67945" indent="356870" algn="l">
                        <a:lnSpc>
                          <a:spcPct val="120000"/>
                        </a:lnSpc>
                        <a:spcBef>
                          <a:spcPts val="0"/>
                        </a:spcBef>
                        <a:spcAft>
                          <a:spcPts val="0"/>
                        </a:spcAft>
                      </a:pPr>
                      <a:r>
                        <a:rPr lang="vi-VN" sz="2200" dirty="0">
                          <a:solidFill>
                            <a:schemeClr val="tx1"/>
                          </a:solidFill>
                          <a:effectLst/>
                          <a:latin typeface="+mn-lt"/>
                          <a:cs typeface="Arial" pitchFamily="34" charset="0"/>
                        </a:rPr>
                        <a:t>HA</a:t>
                      </a:r>
                      <a:r>
                        <a:rPr lang="vi-VN" sz="2200" spc="-1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bình thường cao</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marL="161925" marR="156210" indent="356870" algn="ctr">
                        <a:lnSpc>
                          <a:spcPct val="120000"/>
                        </a:lnSpc>
                        <a:spcBef>
                          <a:spcPts val="0"/>
                        </a:spcBef>
                        <a:spcAft>
                          <a:spcPts val="0"/>
                        </a:spcAft>
                      </a:pPr>
                      <a:r>
                        <a:rPr lang="vi-VN" sz="2200" dirty="0">
                          <a:solidFill>
                            <a:schemeClr val="tx1"/>
                          </a:solidFill>
                          <a:effectLst/>
                          <a:latin typeface="+mn-lt"/>
                          <a:cs typeface="Arial" pitchFamily="34" charset="0"/>
                        </a:rPr>
                        <a:t>130-</a:t>
                      </a:r>
                      <a:r>
                        <a:rPr lang="vi-VN" sz="2200" spc="-2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139</a:t>
                      </a:r>
                      <a:endParaRPr lang="en-US" sz="2200" dirty="0">
                        <a:solidFill>
                          <a:schemeClr val="tx1"/>
                        </a:solidFill>
                        <a:effectLst/>
                        <a:latin typeface="+mn-lt"/>
                        <a:ea typeface="Times New Roman"/>
                        <a:cs typeface="Arial" pitchFamily="34" charset="0"/>
                      </a:endParaRPr>
                    </a:p>
                  </a:txBody>
                  <a:tcPr marL="0" marR="0" marT="0" marB="0" anchor="ctr"/>
                </a:tc>
                <a:tc rowSpan="4">
                  <a:txBody>
                    <a:bodyPr/>
                    <a:lstStyle/>
                    <a:p>
                      <a:pPr indent="356870" algn="l">
                        <a:lnSpc>
                          <a:spcPct val="120000"/>
                        </a:lnSpc>
                        <a:spcBef>
                          <a:spcPts val="0"/>
                        </a:spcBef>
                        <a:spcAft>
                          <a:spcPts val="0"/>
                        </a:spcAft>
                      </a:pPr>
                      <a:r>
                        <a:rPr lang="vi-VN" sz="2200" dirty="0">
                          <a:solidFill>
                            <a:schemeClr val="tx1"/>
                          </a:solidFill>
                          <a:effectLst/>
                          <a:latin typeface="+mn-lt"/>
                          <a:cs typeface="Arial" pitchFamily="34" charset="0"/>
                        </a:rPr>
                        <a:t> </a:t>
                      </a:r>
                      <a:endParaRPr lang="en-US" sz="2200" dirty="0">
                        <a:solidFill>
                          <a:schemeClr val="tx1"/>
                        </a:solidFill>
                        <a:effectLst/>
                        <a:latin typeface="+mn-lt"/>
                        <a:cs typeface="Arial" pitchFamily="34" charset="0"/>
                      </a:endParaRPr>
                    </a:p>
                    <a:p>
                      <a:pPr indent="356870" algn="l">
                        <a:lnSpc>
                          <a:spcPct val="120000"/>
                        </a:lnSpc>
                        <a:spcBef>
                          <a:spcPts val="0"/>
                        </a:spcBef>
                        <a:spcAft>
                          <a:spcPts val="0"/>
                        </a:spcAft>
                      </a:pPr>
                      <a:r>
                        <a:rPr lang="vi-VN" sz="2200" dirty="0">
                          <a:solidFill>
                            <a:schemeClr val="tx1"/>
                          </a:solidFill>
                          <a:effectLst/>
                          <a:latin typeface="+mn-lt"/>
                          <a:cs typeface="Arial" pitchFamily="34" charset="0"/>
                        </a:rPr>
                        <a:t> </a:t>
                      </a:r>
                      <a:endParaRPr lang="en-US" sz="2200" dirty="0">
                        <a:solidFill>
                          <a:schemeClr val="tx1"/>
                        </a:solidFill>
                        <a:effectLst/>
                        <a:latin typeface="+mn-lt"/>
                        <a:cs typeface="Arial" pitchFamily="34" charset="0"/>
                      </a:endParaRPr>
                    </a:p>
                    <a:p>
                      <a:pPr marL="128270" indent="356870" algn="l">
                        <a:lnSpc>
                          <a:spcPct val="120000"/>
                        </a:lnSpc>
                        <a:spcBef>
                          <a:spcPts val="0"/>
                        </a:spcBef>
                        <a:spcAft>
                          <a:spcPts val="0"/>
                        </a:spcAft>
                      </a:pPr>
                      <a:r>
                        <a:rPr lang="vi-VN" sz="2200" dirty="0">
                          <a:solidFill>
                            <a:schemeClr val="tx1"/>
                          </a:solidFill>
                          <a:effectLst/>
                          <a:latin typeface="+mn-lt"/>
                          <a:cs typeface="Arial" pitchFamily="34" charset="0"/>
                        </a:rPr>
                        <a:t>và/hoặc</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marL="67945" marR="60325" indent="356870" algn="ctr">
                        <a:lnSpc>
                          <a:spcPct val="120000"/>
                        </a:lnSpc>
                        <a:spcBef>
                          <a:spcPts val="0"/>
                        </a:spcBef>
                        <a:spcAft>
                          <a:spcPts val="0"/>
                        </a:spcAft>
                      </a:pPr>
                      <a:r>
                        <a:rPr lang="vi-VN" sz="2200">
                          <a:solidFill>
                            <a:schemeClr val="tx1"/>
                          </a:solidFill>
                          <a:effectLst/>
                          <a:latin typeface="+mn-lt"/>
                          <a:cs typeface="Arial" pitchFamily="34" charset="0"/>
                        </a:rPr>
                        <a:t>85-</a:t>
                      </a:r>
                      <a:r>
                        <a:rPr lang="vi-VN" sz="2200" spc="-20">
                          <a:solidFill>
                            <a:schemeClr val="tx1"/>
                          </a:solidFill>
                          <a:effectLst/>
                          <a:latin typeface="+mn-lt"/>
                          <a:cs typeface="Arial" pitchFamily="34" charset="0"/>
                        </a:rPr>
                        <a:t> </a:t>
                      </a:r>
                      <a:r>
                        <a:rPr lang="vi-VN" sz="2200">
                          <a:solidFill>
                            <a:schemeClr val="tx1"/>
                          </a:solidFill>
                          <a:effectLst/>
                          <a:latin typeface="+mn-lt"/>
                          <a:cs typeface="Arial" pitchFamily="34" charset="0"/>
                        </a:rPr>
                        <a:t>89</a:t>
                      </a:r>
                      <a:endParaRPr lang="en-US" sz="2200">
                        <a:solidFill>
                          <a:schemeClr val="tx1"/>
                        </a:solidFill>
                        <a:effectLst/>
                        <a:latin typeface="+mn-lt"/>
                        <a:ea typeface="Times New Roman"/>
                        <a:cs typeface="Arial" pitchFamily="34" charset="0"/>
                      </a:endParaRPr>
                    </a:p>
                  </a:txBody>
                  <a:tcPr marL="0" marR="0" marT="0" marB="0" anchor="ctr"/>
                </a:tc>
                <a:extLst>
                  <a:ext uri="{0D108BD9-81ED-4DB2-BD59-A6C34878D82A}">
                    <a16:rowId xmlns:a16="http://schemas.microsoft.com/office/drawing/2014/main" val="10002"/>
                  </a:ext>
                </a:extLst>
              </a:tr>
              <a:tr h="550222">
                <a:tc>
                  <a:txBody>
                    <a:bodyPr/>
                    <a:lstStyle/>
                    <a:p>
                      <a:pPr marL="67945" indent="356870" algn="l">
                        <a:lnSpc>
                          <a:spcPct val="120000"/>
                        </a:lnSpc>
                        <a:spcBef>
                          <a:spcPts val="0"/>
                        </a:spcBef>
                        <a:spcAft>
                          <a:spcPts val="0"/>
                        </a:spcAft>
                      </a:pPr>
                      <a:r>
                        <a:rPr lang="vi-VN" sz="2200" dirty="0">
                          <a:solidFill>
                            <a:schemeClr val="tx1"/>
                          </a:solidFill>
                          <a:effectLst/>
                          <a:latin typeface="+mn-lt"/>
                          <a:cs typeface="Arial" pitchFamily="34" charset="0"/>
                        </a:rPr>
                        <a:t>THA</a:t>
                      </a:r>
                      <a:r>
                        <a:rPr lang="vi-VN" sz="2200" spc="-1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độ</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1</a:t>
                      </a:r>
                      <a:r>
                        <a:rPr lang="vi-VN" sz="2200" spc="5" dirty="0">
                          <a:solidFill>
                            <a:schemeClr val="tx1"/>
                          </a:solidFill>
                          <a:effectLst/>
                          <a:latin typeface="+mn-lt"/>
                          <a:cs typeface="Arial" pitchFamily="34" charset="0"/>
                        </a:rPr>
                        <a:t> </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marL="161925" marR="156210" indent="356870" algn="ctr">
                        <a:lnSpc>
                          <a:spcPct val="120000"/>
                        </a:lnSpc>
                        <a:spcBef>
                          <a:spcPts val="0"/>
                        </a:spcBef>
                        <a:spcAft>
                          <a:spcPts val="0"/>
                        </a:spcAft>
                      </a:pPr>
                      <a:r>
                        <a:rPr lang="vi-VN" sz="2200" dirty="0">
                          <a:solidFill>
                            <a:schemeClr val="tx1"/>
                          </a:solidFill>
                          <a:effectLst/>
                          <a:latin typeface="+mn-lt"/>
                          <a:cs typeface="Arial" pitchFamily="34" charset="0"/>
                        </a:rPr>
                        <a:t>140-</a:t>
                      </a:r>
                      <a:r>
                        <a:rPr lang="vi-VN" sz="2200" spc="-2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159</a:t>
                      </a:r>
                      <a:endParaRPr lang="en-US" sz="2200" dirty="0">
                        <a:solidFill>
                          <a:schemeClr val="tx1"/>
                        </a:solidFill>
                        <a:effectLst/>
                        <a:latin typeface="+mn-lt"/>
                        <a:ea typeface="Times New Roman"/>
                        <a:cs typeface="Arial" pitchFamily="34" charset="0"/>
                      </a:endParaRPr>
                    </a:p>
                  </a:txBody>
                  <a:tcPr marL="0" marR="0" marT="0" marB="0" anchor="ctr"/>
                </a:tc>
                <a:tc vMerge="1">
                  <a:txBody>
                    <a:bodyPr/>
                    <a:lstStyle/>
                    <a:p>
                      <a:endParaRPr lang="en-US"/>
                    </a:p>
                  </a:txBody>
                  <a:tcPr/>
                </a:tc>
                <a:tc>
                  <a:txBody>
                    <a:bodyPr/>
                    <a:lstStyle/>
                    <a:p>
                      <a:pPr marL="67945" marR="60325" indent="356870" algn="ctr">
                        <a:lnSpc>
                          <a:spcPct val="120000"/>
                        </a:lnSpc>
                        <a:spcBef>
                          <a:spcPts val="0"/>
                        </a:spcBef>
                        <a:spcAft>
                          <a:spcPts val="0"/>
                        </a:spcAft>
                      </a:pPr>
                      <a:r>
                        <a:rPr lang="vi-VN" sz="2200">
                          <a:solidFill>
                            <a:schemeClr val="tx1"/>
                          </a:solidFill>
                          <a:effectLst/>
                          <a:latin typeface="+mn-lt"/>
                          <a:cs typeface="Arial" pitchFamily="34" charset="0"/>
                        </a:rPr>
                        <a:t>90-</a:t>
                      </a:r>
                      <a:r>
                        <a:rPr lang="vi-VN" sz="2200" spc="-20">
                          <a:solidFill>
                            <a:schemeClr val="tx1"/>
                          </a:solidFill>
                          <a:effectLst/>
                          <a:latin typeface="+mn-lt"/>
                          <a:cs typeface="Arial" pitchFamily="34" charset="0"/>
                        </a:rPr>
                        <a:t> </a:t>
                      </a:r>
                      <a:r>
                        <a:rPr lang="vi-VN" sz="2200">
                          <a:solidFill>
                            <a:schemeClr val="tx1"/>
                          </a:solidFill>
                          <a:effectLst/>
                          <a:latin typeface="+mn-lt"/>
                          <a:cs typeface="Arial" pitchFamily="34" charset="0"/>
                        </a:rPr>
                        <a:t>99</a:t>
                      </a:r>
                      <a:endParaRPr lang="en-US" sz="2200">
                        <a:solidFill>
                          <a:schemeClr val="tx1"/>
                        </a:solidFill>
                        <a:effectLst/>
                        <a:latin typeface="+mn-lt"/>
                        <a:ea typeface="Times New Roman"/>
                        <a:cs typeface="Arial" pitchFamily="34" charset="0"/>
                      </a:endParaRPr>
                    </a:p>
                  </a:txBody>
                  <a:tcPr marL="0" marR="0" marT="0" marB="0" anchor="ctr"/>
                </a:tc>
                <a:extLst>
                  <a:ext uri="{0D108BD9-81ED-4DB2-BD59-A6C34878D82A}">
                    <a16:rowId xmlns:a16="http://schemas.microsoft.com/office/drawing/2014/main" val="10003"/>
                  </a:ext>
                </a:extLst>
              </a:tr>
              <a:tr h="550222">
                <a:tc>
                  <a:txBody>
                    <a:bodyPr/>
                    <a:lstStyle/>
                    <a:p>
                      <a:pPr marL="67945" indent="356870" algn="l">
                        <a:lnSpc>
                          <a:spcPct val="120000"/>
                        </a:lnSpc>
                        <a:spcBef>
                          <a:spcPts val="0"/>
                        </a:spcBef>
                        <a:spcAft>
                          <a:spcPts val="0"/>
                        </a:spcAft>
                      </a:pPr>
                      <a:r>
                        <a:rPr lang="vi-VN" sz="2200" dirty="0">
                          <a:solidFill>
                            <a:schemeClr val="tx1"/>
                          </a:solidFill>
                          <a:effectLst/>
                          <a:latin typeface="+mn-lt"/>
                          <a:cs typeface="Arial" pitchFamily="34" charset="0"/>
                        </a:rPr>
                        <a:t>THA</a:t>
                      </a:r>
                      <a:r>
                        <a:rPr lang="vi-VN" sz="2200" spc="-1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độ</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2</a:t>
                      </a:r>
                      <a:r>
                        <a:rPr lang="vi-VN" sz="2200" spc="-5" dirty="0">
                          <a:solidFill>
                            <a:schemeClr val="tx1"/>
                          </a:solidFill>
                          <a:effectLst/>
                          <a:latin typeface="+mn-lt"/>
                          <a:cs typeface="Arial" pitchFamily="34" charset="0"/>
                        </a:rPr>
                        <a:t> </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marL="161925" marR="156210" indent="356870" algn="ctr">
                        <a:lnSpc>
                          <a:spcPct val="120000"/>
                        </a:lnSpc>
                        <a:spcBef>
                          <a:spcPts val="0"/>
                        </a:spcBef>
                        <a:spcAft>
                          <a:spcPts val="0"/>
                        </a:spcAft>
                      </a:pPr>
                      <a:r>
                        <a:rPr lang="vi-VN" sz="2200" dirty="0">
                          <a:solidFill>
                            <a:schemeClr val="tx1"/>
                          </a:solidFill>
                          <a:effectLst/>
                          <a:latin typeface="+mn-lt"/>
                          <a:cs typeface="Arial" pitchFamily="34" charset="0"/>
                        </a:rPr>
                        <a:t>160-</a:t>
                      </a:r>
                      <a:r>
                        <a:rPr lang="vi-VN" sz="2200" spc="-2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179</a:t>
                      </a:r>
                      <a:endParaRPr lang="en-US" sz="2200" dirty="0">
                        <a:solidFill>
                          <a:schemeClr val="tx1"/>
                        </a:solidFill>
                        <a:effectLst/>
                        <a:latin typeface="+mn-lt"/>
                        <a:ea typeface="Times New Roman"/>
                        <a:cs typeface="Arial" pitchFamily="34" charset="0"/>
                      </a:endParaRPr>
                    </a:p>
                  </a:txBody>
                  <a:tcPr marL="0" marR="0" marT="0" marB="0" anchor="ctr"/>
                </a:tc>
                <a:tc vMerge="1">
                  <a:txBody>
                    <a:bodyPr/>
                    <a:lstStyle/>
                    <a:p>
                      <a:endParaRPr lang="en-US"/>
                    </a:p>
                  </a:txBody>
                  <a:tcPr/>
                </a:tc>
                <a:tc>
                  <a:txBody>
                    <a:bodyPr/>
                    <a:lstStyle/>
                    <a:p>
                      <a:pPr marL="67310" marR="60960" indent="356870" algn="ctr">
                        <a:lnSpc>
                          <a:spcPct val="120000"/>
                        </a:lnSpc>
                        <a:spcBef>
                          <a:spcPts val="0"/>
                        </a:spcBef>
                        <a:spcAft>
                          <a:spcPts val="0"/>
                        </a:spcAft>
                      </a:pPr>
                      <a:r>
                        <a:rPr lang="en-US" sz="2200" kern="1200" dirty="0">
                          <a:solidFill>
                            <a:schemeClr val="tx1"/>
                          </a:solidFill>
                          <a:effectLst/>
                          <a:latin typeface="+mn-lt"/>
                          <a:ea typeface="+mn-ea"/>
                          <a:cs typeface="+mn-cs"/>
                        </a:rPr>
                        <a:t>≥ 100</a:t>
                      </a:r>
                      <a:endParaRPr lang="en-US" sz="2200" dirty="0">
                        <a:solidFill>
                          <a:schemeClr val="tx1"/>
                        </a:solidFill>
                        <a:effectLst/>
                        <a:latin typeface="+mn-lt"/>
                        <a:ea typeface="Times New Roman"/>
                        <a:cs typeface="Arial" pitchFamily="34" charset="0"/>
                      </a:endParaRPr>
                    </a:p>
                  </a:txBody>
                  <a:tcPr marL="0" marR="0" marT="0" marB="0" anchor="ctr"/>
                </a:tc>
                <a:extLst>
                  <a:ext uri="{0D108BD9-81ED-4DB2-BD59-A6C34878D82A}">
                    <a16:rowId xmlns:a16="http://schemas.microsoft.com/office/drawing/2014/main" val="10004"/>
                  </a:ext>
                </a:extLst>
              </a:tr>
              <a:tr h="550222">
                <a:tc>
                  <a:txBody>
                    <a:bodyPr/>
                    <a:lstStyle/>
                    <a:p>
                      <a:pPr marL="67945" indent="356870" algn="l">
                        <a:lnSpc>
                          <a:spcPct val="120000"/>
                        </a:lnSpc>
                        <a:spcBef>
                          <a:spcPts val="0"/>
                        </a:spcBef>
                        <a:spcAft>
                          <a:spcPts val="0"/>
                        </a:spcAft>
                      </a:pPr>
                      <a:r>
                        <a:rPr lang="en-US" sz="2200" b="1" dirty="0" err="1">
                          <a:solidFill>
                            <a:schemeClr val="tx1"/>
                          </a:solidFill>
                          <a:effectLst/>
                          <a:latin typeface="Arial" panose="020B0604020202020204" pitchFamily="34" charset="0"/>
                          <a:ea typeface="+mn-ea"/>
                          <a:cs typeface="Arial" panose="020B0604020202020204" pitchFamily="34" charset="0"/>
                        </a:rPr>
                        <a:t>Cơn</a:t>
                      </a:r>
                      <a:r>
                        <a:rPr lang="en-US" sz="2200" b="1" baseline="0" dirty="0">
                          <a:solidFill>
                            <a:schemeClr val="tx1"/>
                          </a:solidFill>
                          <a:effectLst/>
                          <a:latin typeface="Arial" panose="020B0604020202020204" pitchFamily="34" charset="0"/>
                          <a:ea typeface="+mn-ea"/>
                          <a:cs typeface="Arial" panose="020B0604020202020204" pitchFamily="34" charset="0"/>
                        </a:rPr>
                        <a:t> </a:t>
                      </a:r>
                      <a:r>
                        <a:rPr lang="en-US" sz="2200" b="1" baseline="0" dirty="0" err="1">
                          <a:solidFill>
                            <a:schemeClr val="tx1"/>
                          </a:solidFill>
                          <a:effectLst/>
                          <a:latin typeface="Arial" panose="020B0604020202020204" pitchFamily="34" charset="0"/>
                          <a:ea typeface="+mn-ea"/>
                          <a:cs typeface="Arial" panose="020B0604020202020204" pitchFamily="34" charset="0"/>
                        </a:rPr>
                        <a:t>tăng</a:t>
                      </a:r>
                      <a:r>
                        <a:rPr lang="en-US" sz="2200" b="1" baseline="0" dirty="0">
                          <a:solidFill>
                            <a:schemeClr val="tx1"/>
                          </a:solidFill>
                          <a:effectLst/>
                          <a:latin typeface="Arial" panose="020B0604020202020204" pitchFamily="34" charset="0"/>
                          <a:ea typeface="+mn-ea"/>
                          <a:cs typeface="Arial" panose="020B0604020202020204" pitchFamily="34" charset="0"/>
                        </a:rPr>
                        <a:t> </a:t>
                      </a:r>
                      <a:r>
                        <a:rPr lang="en-US" sz="2200" b="1" baseline="0" dirty="0" err="1">
                          <a:solidFill>
                            <a:schemeClr val="tx1"/>
                          </a:solidFill>
                          <a:effectLst/>
                          <a:latin typeface="Arial" panose="020B0604020202020204" pitchFamily="34" charset="0"/>
                          <a:ea typeface="+mn-ea"/>
                          <a:cs typeface="Arial" panose="020B0604020202020204" pitchFamily="34" charset="0"/>
                        </a:rPr>
                        <a:t>huyết</a:t>
                      </a:r>
                      <a:r>
                        <a:rPr lang="en-US" sz="2200" b="1" baseline="0" dirty="0">
                          <a:solidFill>
                            <a:schemeClr val="tx1"/>
                          </a:solidFill>
                          <a:effectLst/>
                          <a:latin typeface="Arial" panose="020B0604020202020204" pitchFamily="34" charset="0"/>
                          <a:ea typeface="+mn-ea"/>
                          <a:cs typeface="Arial" panose="020B0604020202020204" pitchFamily="34" charset="0"/>
                        </a:rPr>
                        <a:t> </a:t>
                      </a:r>
                      <a:r>
                        <a:rPr lang="en-US" sz="2200" b="1" baseline="0" dirty="0" err="1">
                          <a:solidFill>
                            <a:schemeClr val="tx1"/>
                          </a:solidFill>
                          <a:effectLst/>
                          <a:latin typeface="Arial" panose="020B0604020202020204" pitchFamily="34" charset="0"/>
                          <a:ea typeface="+mn-ea"/>
                          <a:cs typeface="Arial" panose="020B0604020202020204" pitchFamily="34" charset="0"/>
                        </a:rPr>
                        <a:t>áp</a:t>
                      </a:r>
                      <a:endParaRPr lang="en-US" sz="22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162560" marR="154940" indent="356870" algn="ctr">
                        <a:lnSpc>
                          <a:spcPct val="120000"/>
                        </a:lnSpc>
                        <a:spcBef>
                          <a:spcPts val="0"/>
                        </a:spcBef>
                        <a:spcAft>
                          <a:spcPts val="0"/>
                        </a:spcAft>
                      </a:pPr>
                      <a:r>
                        <a:rPr lang="vi-VN" sz="2200" b="1" dirty="0">
                          <a:solidFill>
                            <a:schemeClr val="tx1"/>
                          </a:solidFill>
                          <a:effectLst/>
                          <a:latin typeface="+mn-lt"/>
                          <a:cs typeface="Arial" pitchFamily="34" charset="0"/>
                        </a:rPr>
                        <a:t>≥180</a:t>
                      </a:r>
                      <a:endParaRPr lang="en-US" sz="2200" b="1" dirty="0">
                        <a:solidFill>
                          <a:schemeClr val="tx1"/>
                        </a:solidFill>
                        <a:effectLst/>
                        <a:latin typeface="+mn-lt"/>
                        <a:ea typeface="Times New Roman"/>
                        <a:cs typeface="Arial" pitchFamily="34" charset="0"/>
                      </a:endParaRPr>
                    </a:p>
                  </a:txBody>
                  <a:tcPr marL="0" marR="0" marT="0" marB="0" anchor="ctr"/>
                </a:tc>
                <a:tc vMerge="1">
                  <a:txBody>
                    <a:bodyPr/>
                    <a:lstStyle/>
                    <a:p>
                      <a:endParaRPr lang="en-US"/>
                    </a:p>
                  </a:txBody>
                  <a:tcPr/>
                </a:tc>
                <a:tc>
                  <a:txBody>
                    <a:bodyPr/>
                    <a:lstStyle/>
                    <a:p>
                      <a:pPr marL="67945" marR="59055" indent="356870" algn="ctr">
                        <a:lnSpc>
                          <a:spcPct val="120000"/>
                        </a:lnSpc>
                        <a:spcBef>
                          <a:spcPts val="0"/>
                        </a:spcBef>
                        <a:spcAft>
                          <a:spcPts val="0"/>
                        </a:spcAft>
                      </a:pPr>
                      <a:r>
                        <a:rPr lang="vi-VN" sz="2200" b="1" dirty="0">
                          <a:solidFill>
                            <a:schemeClr val="tx1"/>
                          </a:solidFill>
                          <a:effectLst/>
                          <a:latin typeface="+mn-lt"/>
                          <a:cs typeface="Arial" pitchFamily="34" charset="0"/>
                        </a:rPr>
                        <a:t>≥1</a:t>
                      </a:r>
                      <a:r>
                        <a:rPr lang="en-US" sz="2200" b="1" dirty="0">
                          <a:solidFill>
                            <a:schemeClr val="tx1"/>
                          </a:solidFill>
                          <a:effectLst/>
                          <a:latin typeface="+mn-lt"/>
                          <a:cs typeface="Arial" pitchFamily="34" charset="0"/>
                        </a:rPr>
                        <a:t>20</a:t>
                      </a:r>
                      <a:endParaRPr lang="en-US" sz="2200" b="1" dirty="0">
                        <a:solidFill>
                          <a:schemeClr val="tx1"/>
                        </a:solidFill>
                        <a:effectLst/>
                        <a:latin typeface="+mn-lt"/>
                        <a:ea typeface="Times New Roman"/>
                        <a:cs typeface="Arial" pitchFamily="34" charset="0"/>
                      </a:endParaRPr>
                    </a:p>
                  </a:txBody>
                  <a:tcPr marL="0" marR="0" marT="0" marB="0" anchor="ctr"/>
                </a:tc>
                <a:extLst>
                  <a:ext uri="{0D108BD9-81ED-4DB2-BD59-A6C34878D82A}">
                    <a16:rowId xmlns:a16="http://schemas.microsoft.com/office/drawing/2014/main" val="10005"/>
                  </a:ext>
                </a:extLst>
              </a:tr>
              <a:tr h="382235">
                <a:tc>
                  <a:txBody>
                    <a:bodyPr/>
                    <a:lstStyle/>
                    <a:p>
                      <a:pPr marL="67945" indent="356870" algn="l">
                        <a:lnSpc>
                          <a:spcPct val="120000"/>
                        </a:lnSpc>
                        <a:spcBef>
                          <a:spcPts val="0"/>
                        </a:spcBef>
                        <a:spcAft>
                          <a:spcPts val="0"/>
                        </a:spcAft>
                      </a:pPr>
                      <a:r>
                        <a:rPr lang="vi-VN" sz="2200">
                          <a:solidFill>
                            <a:schemeClr val="tx1"/>
                          </a:solidFill>
                          <a:effectLst/>
                          <a:latin typeface="+mn-lt"/>
                          <a:cs typeface="Arial" pitchFamily="34" charset="0"/>
                        </a:rPr>
                        <a:t>THA</a:t>
                      </a:r>
                      <a:r>
                        <a:rPr lang="vi-VN" sz="2200" spc="-5">
                          <a:solidFill>
                            <a:schemeClr val="tx1"/>
                          </a:solidFill>
                          <a:effectLst/>
                          <a:latin typeface="+mn-lt"/>
                          <a:cs typeface="Arial" pitchFamily="34" charset="0"/>
                        </a:rPr>
                        <a:t> </a:t>
                      </a:r>
                      <a:r>
                        <a:rPr lang="vi-VN" sz="2200">
                          <a:solidFill>
                            <a:schemeClr val="tx1"/>
                          </a:solidFill>
                          <a:effectLst/>
                          <a:latin typeface="+mn-lt"/>
                          <a:cs typeface="Arial" pitchFamily="34" charset="0"/>
                        </a:rPr>
                        <a:t>tâm</a:t>
                      </a:r>
                      <a:r>
                        <a:rPr lang="vi-VN" sz="2200" spc="-20">
                          <a:solidFill>
                            <a:schemeClr val="tx1"/>
                          </a:solidFill>
                          <a:effectLst/>
                          <a:latin typeface="+mn-lt"/>
                          <a:cs typeface="Arial" pitchFamily="34" charset="0"/>
                        </a:rPr>
                        <a:t> </a:t>
                      </a:r>
                      <a:r>
                        <a:rPr lang="vi-VN" sz="2200">
                          <a:solidFill>
                            <a:schemeClr val="tx1"/>
                          </a:solidFill>
                          <a:effectLst/>
                          <a:latin typeface="+mn-lt"/>
                          <a:cs typeface="Arial" pitchFamily="34" charset="0"/>
                        </a:rPr>
                        <a:t>thu</a:t>
                      </a:r>
                      <a:r>
                        <a:rPr lang="vi-VN" sz="2200" spc="5">
                          <a:solidFill>
                            <a:schemeClr val="tx1"/>
                          </a:solidFill>
                          <a:effectLst/>
                          <a:latin typeface="+mn-lt"/>
                          <a:cs typeface="Arial" pitchFamily="34" charset="0"/>
                        </a:rPr>
                        <a:t> </a:t>
                      </a:r>
                      <a:r>
                        <a:rPr lang="vi-VN" sz="2200">
                          <a:solidFill>
                            <a:schemeClr val="tx1"/>
                          </a:solidFill>
                          <a:effectLst/>
                          <a:latin typeface="+mn-lt"/>
                          <a:cs typeface="Arial" pitchFamily="34" charset="0"/>
                        </a:rPr>
                        <a:t>đơn</a:t>
                      </a:r>
                      <a:r>
                        <a:rPr lang="vi-VN" sz="2200" spc="-5">
                          <a:solidFill>
                            <a:schemeClr val="tx1"/>
                          </a:solidFill>
                          <a:effectLst/>
                          <a:latin typeface="+mn-lt"/>
                          <a:cs typeface="Arial" pitchFamily="34" charset="0"/>
                        </a:rPr>
                        <a:t> </a:t>
                      </a:r>
                      <a:r>
                        <a:rPr lang="vi-VN" sz="2200">
                          <a:solidFill>
                            <a:schemeClr val="tx1"/>
                          </a:solidFill>
                          <a:effectLst/>
                          <a:latin typeface="+mn-lt"/>
                          <a:cs typeface="Arial" pitchFamily="34" charset="0"/>
                        </a:rPr>
                        <a:t>độc</a:t>
                      </a:r>
                      <a:endParaRPr lang="en-US" sz="2200">
                        <a:solidFill>
                          <a:schemeClr val="tx1"/>
                        </a:solidFill>
                        <a:effectLst/>
                        <a:latin typeface="+mn-lt"/>
                        <a:ea typeface="Times New Roman"/>
                        <a:cs typeface="Arial" pitchFamily="34" charset="0"/>
                      </a:endParaRPr>
                    </a:p>
                  </a:txBody>
                  <a:tcPr marL="0" marR="0" marT="0" marB="0" anchor="ctr"/>
                </a:tc>
                <a:tc>
                  <a:txBody>
                    <a:bodyPr/>
                    <a:lstStyle/>
                    <a:p>
                      <a:pPr marL="162560" marR="154940" indent="356870" algn="ctr">
                        <a:lnSpc>
                          <a:spcPct val="120000"/>
                        </a:lnSpc>
                        <a:spcBef>
                          <a:spcPts val="0"/>
                        </a:spcBef>
                        <a:spcAft>
                          <a:spcPts val="0"/>
                        </a:spcAft>
                      </a:pPr>
                      <a:r>
                        <a:rPr lang="vi-VN" sz="2200">
                          <a:solidFill>
                            <a:schemeClr val="tx1"/>
                          </a:solidFill>
                          <a:effectLst/>
                          <a:latin typeface="+mn-lt"/>
                          <a:cs typeface="Arial" pitchFamily="34" charset="0"/>
                        </a:rPr>
                        <a:t>≥140</a:t>
                      </a:r>
                      <a:endParaRPr lang="en-US" sz="2200">
                        <a:solidFill>
                          <a:schemeClr val="tx1"/>
                        </a:solidFill>
                        <a:effectLst/>
                        <a:latin typeface="+mn-lt"/>
                        <a:ea typeface="Times New Roman"/>
                        <a:cs typeface="Arial" pitchFamily="34" charset="0"/>
                      </a:endParaRPr>
                    </a:p>
                  </a:txBody>
                  <a:tcPr marL="0" marR="0" marT="0" marB="0" anchor="ctr"/>
                </a:tc>
                <a:tc>
                  <a:txBody>
                    <a:bodyPr/>
                    <a:lstStyle/>
                    <a:p>
                      <a:pPr marL="309880" marR="299720" indent="356870" algn="ctr">
                        <a:lnSpc>
                          <a:spcPct val="120000"/>
                        </a:lnSpc>
                        <a:spcBef>
                          <a:spcPts val="0"/>
                        </a:spcBef>
                        <a:spcAft>
                          <a:spcPts val="0"/>
                        </a:spcAft>
                      </a:pPr>
                      <a:r>
                        <a:rPr lang="vi-VN" sz="2200" dirty="0">
                          <a:solidFill>
                            <a:schemeClr val="tx1"/>
                          </a:solidFill>
                          <a:effectLst/>
                          <a:latin typeface="+mn-lt"/>
                          <a:cs typeface="Arial" pitchFamily="34" charset="0"/>
                        </a:rPr>
                        <a:t>và</a:t>
                      </a:r>
                      <a:endParaRPr lang="en-US" sz="2200" dirty="0">
                        <a:solidFill>
                          <a:schemeClr val="tx1"/>
                        </a:solidFill>
                        <a:effectLst/>
                        <a:latin typeface="+mn-lt"/>
                        <a:ea typeface="Times New Roman"/>
                        <a:cs typeface="Arial" pitchFamily="34" charset="0"/>
                      </a:endParaRPr>
                    </a:p>
                  </a:txBody>
                  <a:tcPr marL="0" marR="0" marT="0" marB="0" anchor="ctr"/>
                </a:tc>
                <a:tc>
                  <a:txBody>
                    <a:bodyPr/>
                    <a:lstStyle/>
                    <a:p>
                      <a:pPr marL="67945" marR="60960" indent="356870" algn="ctr">
                        <a:lnSpc>
                          <a:spcPct val="120000"/>
                        </a:lnSpc>
                        <a:spcBef>
                          <a:spcPts val="0"/>
                        </a:spcBef>
                        <a:spcAft>
                          <a:spcPts val="0"/>
                        </a:spcAft>
                      </a:pPr>
                      <a:r>
                        <a:rPr lang="vi-VN" sz="2200" dirty="0">
                          <a:solidFill>
                            <a:schemeClr val="tx1"/>
                          </a:solidFill>
                          <a:effectLst/>
                          <a:latin typeface="+mn-lt"/>
                          <a:cs typeface="Arial" pitchFamily="34" charset="0"/>
                        </a:rPr>
                        <a:t>&lt;90</a:t>
                      </a:r>
                      <a:endParaRPr lang="en-US" sz="2200" dirty="0">
                        <a:solidFill>
                          <a:schemeClr val="tx1"/>
                        </a:solidFill>
                        <a:effectLst/>
                        <a:latin typeface="+mn-lt"/>
                        <a:ea typeface="Times New Roman"/>
                        <a:cs typeface="Arial" pitchFamily="34" charset="0"/>
                      </a:endParaRPr>
                    </a:p>
                  </a:txBody>
                  <a:tcPr marL="0" marR="0" marT="0" marB="0" anchor="ctr"/>
                </a:tc>
                <a:extLst>
                  <a:ext uri="{0D108BD9-81ED-4DB2-BD59-A6C34878D82A}">
                    <a16:rowId xmlns:a16="http://schemas.microsoft.com/office/drawing/2014/main" val="10006"/>
                  </a:ext>
                </a:extLst>
              </a:tr>
              <a:tr h="894107">
                <a:tc gridSpan="4">
                  <a:txBody>
                    <a:bodyPr/>
                    <a:lstStyle/>
                    <a:p>
                      <a:pPr marL="67945" indent="356870" algn="l">
                        <a:lnSpc>
                          <a:spcPct val="120000"/>
                        </a:lnSpc>
                        <a:spcBef>
                          <a:spcPts val="0"/>
                        </a:spcBef>
                        <a:spcAft>
                          <a:spcPts val="0"/>
                        </a:spcAft>
                      </a:pPr>
                      <a:r>
                        <a:rPr lang="vi-VN" sz="2200" dirty="0">
                          <a:solidFill>
                            <a:schemeClr val="tx1"/>
                          </a:solidFill>
                          <a:effectLst/>
                          <a:latin typeface="+mn-lt"/>
                          <a:cs typeface="Arial" pitchFamily="34" charset="0"/>
                        </a:rPr>
                        <a:t>Phân</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độ</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này</a:t>
                      </a:r>
                      <a:r>
                        <a:rPr lang="vi-VN" sz="2200" spc="-3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dựa</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trên</a:t>
                      </a:r>
                      <a:r>
                        <a:rPr lang="vi-VN" sz="2200" spc="-2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đo</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HA</a:t>
                      </a:r>
                      <a:r>
                        <a:rPr lang="vi-VN" sz="2200" spc="-1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tại</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phòng khám.</a:t>
                      </a:r>
                      <a:endParaRPr lang="en-US" sz="2200" dirty="0">
                        <a:solidFill>
                          <a:schemeClr val="tx1"/>
                        </a:solidFill>
                        <a:effectLst/>
                        <a:latin typeface="+mn-lt"/>
                        <a:cs typeface="Arial" pitchFamily="34" charset="0"/>
                      </a:endParaRPr>
                    </a:p>
                    <a:p>
                      <a:pPr marL="67945" marR="60960" indent="356870" algn="l">
                        <a:lnSpc>
                          <a:spcPct val="120000"/>
                        </a:lnSpc>
                        <a:spcBef>
                          <a:spcPts val="0"/>
                        </a:spcBef>
                        <a:spcAft>
                          <a:spcPts val="0"/>
                        </a:spcAft>
                      </a:pPr>
                      <a:r>
                        <a:rPr lang="vi-VN" sz="2200" dirty="0">
                          <a:solidFill>
                            <a:schemeClr val="tx1"/>
                          </a:solidFill>
                          <a:effectLst/>
                          <a:latin typeface="+mn-lt"/>
                          <a:cs typeface="Arial" pitchFamily="34" charset="0"/>
                        </a:rPr>
                        <a:t>Nếu HATT</a:t>
                      </a:r>
                      <a:r>
                        <a:rPr lang="vi-VN" sz="2200" spc="-1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và</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HATTr</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ở</a:t>
                      </a:r>
                      <a:r>
                        <a:rPr lang="vi-VN" sz="2200" spc="-1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hai độ</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khác</a:t>
                      </a:r>
                      <a:r>
                        <a:rPr lang="vi-VN" sz="2200" spc="-1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nhau</a:t>
                      </a:r>
                      <a:r>
                        <a:rPr lang="vi-VN" sz="2200" spc="-1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thì</a:t>
                      </a:r>
                      <a:r>
                        <a:rPr lang="vi-VN" sz="2200" spc="-2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lấy</a:t>
                      </a:r>
                      <a:r>
                        <a:rPr lang="vi-VN" sz="2200" spc="-1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mức</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có</a:t>
                      </a:r>
                      <a:r>
                        <a:rPr lang="vi-VN" sz="2200" spc="-5"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phân</a:t>
                      </a:r>
                      <a:r>
                        <a:rPr lang="vi-VN" sz="2200" spc="-20" dirty="0">
                          <a:solidFill>
                            <a:schemeClr val="tx1"/>
                          </a:solidFill>
                          <a:effectLst/>
                          <a:latin typeface="+mn-lt"/>
                          <a:cs typeface="Arial" pitchFamily="34" charset="0"/>
                        </a:rPr>
                        <a:t> </a:t>
                      </a:r>
                      <a:r>
                        <a:rPr lang="vi-VN" sz="2200" dirty="0">
                          <a:solidFill>
                            <a:schemeClr val="tx1"/>
                          </a:solidFill>
                          <a:effectLst/>
                          <a:latin typeface="+mn-lt"/>
                          <a:cs typeface="Arial" pitchFamily="34" charset="0"/>
                        </a:rPr>
                        <a:t>độ cao nhất</a:t>
                      </a:r>
                      <a:endParaRPr lang="en-US" sz="2200" dirty="0">
                        <a:solidFill>
                          <a:schemeClr val="tx1"/>
                        </a:solidFill>
                        <a:effectLst/>
                        <a:latin typeface="+mn-lt"/>
                        <a:ea typeface="Times New Roman"/>
                        <a:cs typeface="Arial"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7611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78992" y="0"/>
            <a:ext cx="10058400" cy="1121573"/>
          </a:xfrm>
        </p:spPr>
        <p:txBody>
          <a:bodyPr/>
          <a:lstStyle/>
          <a:p>
            <a:pPr algn="ctr"/>
            <a:r>
              <a:rPr lang="vi-VN" dirty="0">
                <a:latin typeface="Arial" panose="020B0604020202020204" pitchFamily="34" charset="0"/>
                <a:cs typeface="Arial" panose="020B0604020202020204" pitchFamily="34" charset="0"/>
              </a:rPr>
              <a:t>ĐỊNH NGHĨA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4321" y="1298449"/>
            <a:ext cx="11631168" cy="4187952"/>
          </a:xfrm>
        </p:spPr>
        <p:txBody>
          <a:bodyPr>
            <a:noAutofit/>
          </a:bodyPr>
          <a:lstStyle/>
          <a:p>
            <a:pPr algn="just">
              <a:lnSpc>
                <a:spcPct val="120000"/>
              </a:lnSpc>
              <a:spcBef>
                <a:spcPts val="0"/>
              </a:spcBef>
              <a:spcAft>
                <a:spcPts val="0"/>
              </a:spcAft>
              <a:buFont typeface="Wingdings" panose="05000000000000000000" pitchFamily="2" charset="2"/>
              <a:buChar char="Ø"/>
            </a:pPr>
            <a:r>
              <a:rPr lang="vi-VN" sz="2800" dirty="0"/>
              <a:t>Tăng huyết áp khi huyết áp tâm thu (HATT) và/hoặc huyết áp tâm trương (HATTr) tương ứng lớn hơn hoặc bằng 140 hoặc 90 mmHg. HA bình thường khi cả HATT &lt; 130 mmHg và HATTr &lt; 85mmHg. Khi HATT lớn hơn hoặc bằng 130 nhưng dưới 140 mmHg và/hoặc HATTr lớn hơn hoặc bằng 85 nhưng dưới 90 mmHg, bệnh nhân được coi là HA bình thường - cao hoặc tiền THA</a:t>
            </a:r>
            <a:endParaRPr lang="en-US" sz="2800" dirty="0"/>
          </a:p>
          <a:p>
            <a:pPr algn="just">
              <a:lnSpc>
                <a:spcPct val="120000"/>
              </a:lnSpc>
              <a:spcBef>
                <a:spcPts val="0"/>
              </a:spcBef>
              <a:spcAft>
                <a:spcPts val="0"/>
              </a:spcAft>
              <a:buFont typeface="Wingdings" panose="05000000000000000000" pitchFamily="2" charset="2"/>
              <a:buChar char="Ø"/>
            </a:pPr>
            <a:r>
              <a:rPr lang="vi-VN" sz="2800" dirty="0"/>
              <a:t>Cơn THA được định nghĩa là HATT và/hoặc HATTr lớn hơn hoặc bằng 180 và/hoặc 120 mmHg; trong tình huống đó cần đánh giá tổn thương cơ quan đích để chẩn đoán THA khẩn cấp hoặc cấp cứu để có hướng xử trí thích hợp</a:t>
            </a:r>
            <a:endParaRPr lang="en-US" sz="2800" dirty="0"/>
          </a:p>
        </p:txBody>
      </p:sp>
    </p:spTree>
    <p:extLst>
      <p:ext uri="{BB962C8B-B14F-4D97-AF65-F5344CB8AC3E}">
        <p14:creationId xmlns:p14="http://schemas.microsoft.com/office/powerpoint/2010/main" val="30161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5840" y="292679"/>
            <a:ext cx="10058400" cy="1450757"/>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57312" cy="6197600"/>
          </a:xfrm>
        </p:spPr>
      </p:pic>
    </p:spTree>
    <p:extLst>
      <p:ext uri="{BB962C8B-B14F-4D97-AF65-F5344CB8AC3E}">
        <p14:creationId xmlns:p14="http://schemas.microsoft.com/office/powerpoint/2010/main" val="392385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03285"/>
          </a:xfrm>
        </p:spPr>
        <p:txBody>
          <a:bodyPr/>
          <a:lstStyle/>
          <a:p>
            <a:pPr algn="ctr"/>
            <a:r>
              <a:rPr lang="en-US" dirty="0">
                <a:latin typeface="Arial" panose="020B0604020202020204" pitchFamily="34" charset="0"/>
                <a:cs typeface="Arial" panose="020B0604020202020204" pitchFamily="34" charset="0"/>
              </a:rPr>
              <a:t>PHÂN TẦNG NGUY CƠ TIM MẠCH</a:t>
            </a:r>
          </a:p>
        </p:txBody>
      </p:sp>
      <p:sp>
        <p:nvSpPr>
          <p:cNvPr id="3" name="Content Placeholder 2"/>
          <p:cNvSpPr>
            <a:spLocks noGrp="1"/>
          </p:cNvSpPr>
          <p:nvPr>
            <p:ph idx="1"/>
          </p:nvPr>
        </p:nvSpPr>
        <p:spPr>
          <a:xfrm>
            <a:off x="603504" y="1853248"/>
            <a:ext cx="11228832" cy="4108639"/>
          </a:xfrm>
        </p:spPr>
        <p:txBody>
          <a:bodyPr>
            <a:normAutofit fontScale="92500"/>
          </a:bodyPr>
          <a:lstStyle/>
          <a:p>
            <a:pPr algn="just">
              <a:lnSpc>
                <a:spcPct val="150000"/>
              </a:lnSpc>
              <a:buFont typeface="Wingdings" panose="05000000000000000000" pitchFamily="2" charset="2"/>
              <a:buChar char="Ø"/>
            </a:pPr>
            <a:r>
              <a:rPr lang="vi-VN" sz="2600" dirty="0">
                <a:latin typeface="+mn-lt"/>
              </a:rPr>
              <a:t>Đánh giá các nguy cơ tim mạch tổng thể ở bệnh nhân THA được khuyến nghị theo các mô hình đánh giá nguy cơ đa yếu tố đề có thể dự báo nguy cơ tim mạch chung của người dân qua đó có phương pháp quản lý bệnh nhân tối ưu. Trong trường hợp hiện nay chưa có dữ liệu đầy đủ của Việt Nam để xác định chính xác nguy cơ tim mạch ở bệnh nhân THA, chúng ta có thể sử dụng thang điểm nguy cơ tim mạch mới nhất và đơn giản như thang điểm nguy cơ ISH 2020 theo các tổn thương cơ quan đích và bệnh đồng mắc</a:t>
            </a:r>
            <a:endParaRPr lang="en-US" sz="2600" dirty="0">
              <a:latin typeface="+mn-lt"/>
            </a:endParaRPr>
          </a:p>
        </p:txBody>
      </p:sp>
    </p:spTree>
    <p:extLst>
      <p:ext uri="{BB962C8B-B14F-4D97-AF65-F5344CB8AC3E}">
        <p14:creationId xmlns:p14="http://schemas.microsoft.com/office/powerpoint/2010/main" val="41522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299200"/>
          </a:xfrm>
        </p:spPr>
      </p:pic>
    </p:spTree>
    <p:extLst>
      <p:ext uri="{BB962C8B-B14F-4D97-AF65-F5344CB8AC3E}">
        <p14:creationId xmlns:p14="http://schemas.microsoft.com/office/powerpoint/2010/main" val="29889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7247">
              <a:srgbClr val="FCEDDC"/>
            </a:gs>
            <a:gs pos="33885">
              <a:srgbClr val="FAE2C6"/>
            </a:gs>
            <a:gs pos="46546">
              <a:srgbClr val="F9DAB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978" y="-146304"/>
            <a:ext cx="10647006" cy="1207008"/>
          </a:xfrm>
        </p:spPr>
        <p:txBody>
          <a:bodyPr>
            <a:normAutofit/>
          </a:bodyPr>
          <a:lstStyle/>
          <a:p>
            <a:pPr algn="ctr"/>
            <a:r>
              <a:rPr lang="en-US" dirty="0">
                <a:latin typeface="Arial" panose="020B0604020202020204" pitchFamily="34" charset="0"/>
                <a:cs typeface="Arial" panose="020B0604020202020204" pitchFamily="34" charset="0"/>
              </a:rPr>
              <a:t>ĐO HUYẾT ÁP TẠI NHÀ</a:t>
            </a:r>
          </a:p>
        </p:txBody>
      </p:sp>
      <p:sp>
        <p:nvSpPr>
          <p:cNvPr id="3" name="Content Placeholder 2"/>
          <p:cNvSpPr>
            <a:spLocks noGrp="1"/>
          </p:cNvSpPr>
          <p:nvPr>
            <p:ph idx="1"/>
          </p:nvPr>
        </p:nvSpPr>
        <p:spPr>
          <a:xfrm>
            <a:off x="274320" y="1207008"/>
            <a:ext cx="11759184" cy="5669280"/>
          </a:xfrm>
        </p:spPr>
        <p:txBody>
          <a:bodyPr>
            <a:noAutofit/>
          </a:bodyPr>
          <a:lstStyle/>
          <a:p>
            <a:pPr algn="just">
              <a:lnSpc>
                <a:spcPct val="12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Đo HATN cũng là một phương pháp hiệu quả được sử dụng để đánh giá hiệu quả của liệu pháp điều trị, chỉnh liều thuốc hạ áp và chẩn đoán THA áo choàng trắng, THA ẩn giấu và THA trong thai kỳ</a:t>
            </a:r>
            <a:endParaRPr lang="en-US" sz="2400" dirty="0">
              <a:latin typeface="Arial" panose="020B0604020202020204" pitchFamily="34" charset="0"/>
              <a:cs typeface="Arial" panose="020B0604020202020204" pitchFamily="34" charset="0"/>
            </a:endParaRPr>
          </a:p>
          <a:p>
            <a:pPr algn="just">
              <a:lnSpc>
                <a:spcPct val="12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Các chỉ định đo HATN gồm: chẩn đoán xác định thể THA như THA áo choàng trắng, THA ẩn giấu, THA kháng trị, THA không kiểm soát và để theo dõi điều trị THA cho tất cả bệnh nhân, đặc biệt để cải thiện tuân thủ điều trị về lâu dài, nhất là đối với các trường hợp đòi hỏi kiểm soát HA chặt chẽ (bệnh nhân có nguy cơ cao và phụ nữ mang thai)</a:t>
            </a:r>
            <a:endParaRPr lang="en-US" sz="2400" dirty="0">
              <a:latin typeface="Arial" panose="020B0604020202020204" pitchFamily="34" charset="0"/>
              <a:cs typeface="Arial" panose="020B0604020202020204" pitchFamily="34" charset="0"/>
            </a:endParaRPr>
          </a:p>
          <a:p>
            <a:pPr algn="just">
              <a:lnSpc>
                <a:spcPct val="120000"/>
              </a:lnSpc>
              <a:spcBef>
                <a:spcPts val="0"/>
              </a:spcBef>
              <a:spcAft>
                <a:spcPts val="0"/>
              </a:spcAft>
              <a:buFont typeface="Wingdings" panose="05000000000000000000" pitchFamily="2" charset="2"/>
              <a:buChar char="Ø"/>
            </a:pPr>
            <a:r>
              <a:rPr lang="vi-VN" sz="2400" dirty="0">
                <a:latin typeface="Arial" panose="020B0604020202020204" pitchFamily="34" charset="0"/>
                <a:cs typeface="Arial" panose="020B0604020202020204" pitchFamily="34" charset="0"/>
              </a:rPr>
              <a:t>Dựa vào việc đo HA ngoài phòng khám như đo HATN, bệnh nhân được điều trị THA sẽ được phân loại: THA được kiểm soát, THA áo choàng trắng, THA ẩn giấu không kiểm soát và THA không kiểm soát thật sự</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124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961</TotalTime>
  <Words>1807</Words>
  <Application>Microsoft Office PowerPoint</Application>
  <PresentationFormat>Widescreen</PresentationFormat>
  <Paragraphs>102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CẬP NHẬT CHẨN ĐOÁN VÀ ĐIỀU TRỊ TĂNG HUYẾT ÁP </vt:lpstr>
      <vt:lpstr>MỤC TIÊU</vt:lpstr>
      <vt:lpstr>NỘI DUNG TRÌNH BÀY</vt:lpstr>
      <vt:lpstr>CHẨN ĐOÁN VÀ PHÂN ĐỘ THA</vt:lpstr>
      <vt:lpstr>ĐỊNH NGHĨA</vt:lpstr>
      <vt:lpstr>PowerPoint Presentation</vt:lpstr>
      <vt:lpstr>PHÂN TẦNG NGUY CƠ TIM MẠCH</vt:lpstr>
      <vt:lpstr>PowerPoint Presentation</vt:lpstr>
      <vt:lpstr>ĐO HUYẾT ÁP TẠI NHÀ</vt:lpstr>
      <vt:lpstr>PowerPoint Presentation</vt:lpstr>
      <vt:lpstr>ĐIỀU TRỊ</vt:lpstr>
      <vt:lpstr>PowerPoint Presentation</vt:lpstr>
      <vt:lpstr>PowerPoint Presentation</vt:lpstr>
      <vt:lpstr>PowerPoint Presentation</vt:lpstr>
      <vt:lpstr>PowerPoint Presentation</vt:lpstr>
      <vt:lpstr>ĐIỀU TRỊ CỤ THỂ</vt:lpstr>
      <vt:lpstr>PowerPoint Presentation</vt:lpstr>
      <vt:lpstr>PowerPoint Presentation</vt:lpstr>
      <vt:lpstr>TĂNG HUYẾT ÁP KHÁNG TRỊ</vt:lpstr>
      <vt:lpstr>TĂNG HUYẾT ÁP KHÁNG TRỊ</vt:lpstr>
      <vt:lpstr>MỘT SỐ TRƯỜNG HỢP ĐẶC BIỆT</vt:lpstr>
      <vt:lpstr>TĂNG HUYẾT ÁP CẤP CỨU</vt:lpstr>
      <vt:lpstr>TĂNG HUYẾT ÁP CẤP CỨU (tiếp)</vt:lpstr>
      <vt:lpstr>PowerPoint Presentation</vt:lpstr>
      <vt:lpstr>TĂNG HUYẾT ÁP TRONG THAI KỲ</vt:lpstr>
      <vt:lpstr>PowerPoint Presentation</vt:lpstr>
      <vt:lpstr>TĂNG HUYẾT ÁP VÀ NGƯỜI CAO TUỔI</vt:lpstr>
      <vt:lpstr>THA VÀ ĐÁI THÁO ĐƯỜNG</vt:lpstr>
      <vt:lpstr>THA VÀ SUY TIM</vt:lpstr>
      <vt:lpstr>THA VÀ BỆNH THẬN MẠN</vt:lpstr>
      <vt:lpstr>KẾT LUẬN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WINDOWS10</cp:lastModifiedBy>
  <cp:revision>52</cp:revision>
  <dcterms:created xsi:type="dcterms:W3CDTF">2023-08-26T10:22:53Z</dcterms:created>
  <dcterms:modified xsi:type="dcterms:W3CDTF">2024-03-31T09:53:56Z</dcterms:modified>
</cp:coreProperties>
</file>